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7" r:id="rId4"/>
    <p:sldId id="258" r:id="rId5"/>
    <p:sldId id="259"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40" d="100"/>
          <a:sy n="140" d="100"/>
        </p:scale>
        <p:origin x="102" y="-6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9/10/2025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9/10/2025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9/10/2025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9/10/2025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surveymonkey.com/r/SDNV5W3"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Article 25</a:t>
            </a:r>
            <a:endParaRPr lang="en-US" dirty="0"/>
          </a:p>
        </p:txBody>
      </p:sp>
      <p:sp>
        <p:nvSpPr>
          <p:cNvPr id="3" name="Subtitle 2"/>
          <p:cNvSpPr>
            <a:spLocks noGrp="1"/>
          </p:cNvSpPr>
          <p:nvPr>
            <p:ph type="subTitle" idx="1"/>
          </p:nvPr>
        </p:nvSpPr>
        <p:spPr/>
        <p:txBody>
          <a:bodyPr/>
          <a:lstStyle/>
          <a:p>
            <a:r>
              <a:rPr lang="en-US" dirty="0" smtClean="0"/>
              <a:t>Status Changes</a:t>
            </a:r>
          </a:p>
          <a:p>
            <a:r>
              <a:rPr lang="en-US" dirty="0" smtClean="0"/>
              <a:t>Job Vacancies</a:t>
            </a:r>
            <a:endParaRPr lang="en-US" dirty="0"/>
          </a:p>
        </p:txBody>
      </p:sp>
    </p:spTree>
    <p:extLst>
      <p:ext uri="{BB962C8B-B14F-4D97-AF65-F5344CB8AC3E}">
        <p14:creationId xmlns:p14="http://schemas.microsoft.com/office/powerpoint/2010/main" val="3532575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1154955" y="2603500"/>
            <a:ext cx="4345094" cy="3416300"/>
          </a:xfrm>
        </p:spPr>
        <p:txBody>
          <a:bodyPr/>
          <a:lstStyle/>
          <a:p>
            <a:pPr marL="0" indent="0">
              <a:buNone/>
            </a:pPr>
            <a:r>
              <a:rPr lang="en-US" b="1" dirty="0" smtClean="0"/>
              <a:t>Status Change</a:t>
            </a:r>
          </a:p>
          <a:p>
            <a:endParaRPr lang="en-US" dirty="0" smtClean="0"/>
          </a:p>
          <a:p>
            <a:r>
              <a:rPr lang="en-US" dirty="0" smtClean="0"/>
              <a:t>Moving within a department</a:t>
            </a:r>
          </a:p>
          <a:p>
            <a:r>
              <a:rPr lang="en-US" dirty="0" smtClean="0"/>
              <a:t>Moving within a job classification</a:t>
            </a:r>
          </a:p>
          <a:p>
            <a:r>
              <a:rPr lang="en-US" dirty="0" smtClean="0"/>
              <a:t>Moving within the following statuses: per diem, part-time, full-time</a:t>
            </a:r>
            <a:endParaRPr lang="en-US" dirty="0"/>
          </a:p>
        </p:txBody>
      </p:sp>
      <p:sp>
        <p:nvSpPr>
          <p:cNvPr id="4" name="Content Placeholder 2"/>
          <p:cNvSpPr txBox="1">
            <a:spLocks/>
          </p:cNvSpPr>
          <p:nvPr/>
        </p:nvSpPr>
        <p:spPr>
          <a:xfrm>
            <a:off x="5500049" y="2603499"/>
            <a:ext cx="4345094" cy="408390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marL="0" indent="0">
              <a:buFont typeface="Wingdings 3" charset="2"/>
              <a:buNone/>
            </a:pPr>
            <a:r>
              <a:rPr lang="en-US" b="1" dirty="0" smtClean="0"/>
              <a:t>Job Vacancy</a:t>
            </a:r>
          </a:p>
          <a:p>
            <a:endParaRPr lang="en-US" dirty="0" smtClean="0"/>
          </a:p>
          <a:p>
            <a:r>
              <a:rPr lang="en-US" dirty="0" smtClean="0"/>
              <a:t>Movement within our outside of a department</a:t>
            </a:r>
          </a:p>
          <a:p>
            <a:r>
              <a:rPr lang="en-US" dirty="0" smtClean="0"/>
              <a:t>Movement can be within a job classification or to a new job classification</a:t>
            </a:r>
          </a:p>
          <a:p>
            <a:r>
              <a:rPr lang="en-US" dirty="0" smtClean="0"/>
              <a:t>New Job Title: L&amp;D RN to Pediatric Care Coordinator, ER RN to Stroke Coordinator, Endo RN to Ambulatory Surgery RN, etc…</a:t>
            </a:r>
            <a:endParaRPr lang="en-US" dirty="0"/>
          </a:p>
        </p:txBody>
      </p:sp>
    </p:spTree>
    <p:extLst>
      <p:ext uri="{BB962C8B-B14F-4D97-AF65-F5344CB8AC3E}">
        <p14:creationId xmlns:p14="http://schemas.microsoft.com/office/powerpoint/2010/main" val="2916360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Changes—signed side letter</a:t>
            </a:r>
            <a:endParaRPr lang="en-US" dirty="0"/>
          </a:p>
        </p:txBody>
      </p:sp>
      <p:sp>
        <p:nvSpPr>
          <p:cNvPr id="3" name="Content Placeholder 2"/>
          <p:cNvSpPr>
            <a:spLocks noGrp="1"/>
          </p:cNvSpPr>
          <p:nvPr>
            <p:ph idx="1"/>
          </p:nvPr>
        </p:nvSpPr>
        <p:spPr>
          <a:xfrm>
            <a:off x="1154954" y="2603499"/>
            <a:ext cx="8825659" cy="4085536"/>
          </a:xfrm>
        </p:spPr>
        <p:txBody>
          <a:bodyPr>
            <a:normAutofit fontScale="62500" lnSpcReduction="20000"/>
          </a:bodyPr>
          <a:lstStyle/>
          <a:p>
            <a:pPr marL="0" marR="915035" algn="just">
              <a:spcBef>
                <a:spcPts val="1140"/>
              </a:spcBef>
            </a:pPr>
            <a:r>
              <a:rPr lang="en-US" dirty="0">
                <a:latin typeface="Calibri" panose="020F0502020204030204" pitchFamily="34" charset="0"/>
                <a:ea typeface="Calibri" panose="020F0502020204030204" pitchFamily="34" charset="0"/>
              </a:rPr>
              <a:t>For the</a:t>
            </a:r>
            <a:r>
              <a:rPr lang="en-US" spc="-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purpose</a:t>
            </a:r>
            <a:r>
              <a:rPr lang="en-US" spc="-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of</a:t>
            </a:r>
            <a:r>
              <a:rPr lang="en-US" spc="-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the</a:t>
            </a:r>
            <a:r>
              <a:rPr lang="en-US" spc="-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following Status</a:t>
            </a:r>
            <a:r>
              <a:rPr lang="en-US" spc="-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changes</a:t>
            </a:r>
            <a:r>
              <a:rPr lang="en-US" spc="-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within a Department (Benefitted) job vacancies will be</a:t>
            </a:r>
            <a:r>
              <a:rPr lang="en-US" spc="-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filled in the following manner:</a:t>
            </a:r>
          </a:p>
          <a:p>
            <a:pPr marL="0" indent="0">
              <a:spcBef>
                <a:spcPts val="10"/>
              </a:spcBef>
              <a:buNone/>
            </a:pPr>
            <a:r>
              <a:rPr lang="en-US" dirty="0">
                <a:latin typeface="Calibri" panose="020F0502020204030204" pitchFamily="34" charset="0"/>
                <a:ea typeface="Calibri" panose="020F0502020204030204" pitchFamily="34" charset="0"/>
              </a:rPr>
              <a:t> </a:t>
            </a:r>
          </a:p>
          <a:p>
            <a:pPr marR="916940" lvl="1" algn="just">
              <a:spcBef>
                <a:spcPts val="0"/>
              </a:spcBef>
              <a:buSzPts val="1000"/>
              <a:buFont typeface="Symbol" panose="05050102010706020507" pitchFamily="18" charset="2"/>
              <a:buChar char=""/>
              <a:tabLst>
                <a:tab pos="685800" algn="l"/>
              </a:tabLst>
            </a:pPr>
            <a:r>
              <a:rPr lang="en-US" dirty="0">
                <a:latin typeface="Calibri" panose="020F0502020204030204" pitchFamily="34" charset="0"/>
                <a:ea typeface="Symbol" panose="05050102010706020507" pitchFamily="18" charset="2"/>
                <a:cs typeface="Symbol" panose="05050102010706020507" pitchFamily="18" charset="2"/>
              </a:rPr>
              <a:t>Seniority based on hire date into Benefitted position in the department in the applicable Job </a:t>
            </a:r>
            <a:r>
              <a:rPr lang="en-US" spc="-10" dirty="0">
                <a:latin typeface="Calibri" panose="020F0502020204030204" pitchFamily="34" charset="0"/>
                <a:ea typeface="Symbol" panose="05050102010706020507" pitchFamily="18" charset="2"/>
                <a:cs typeface="Symbol" panose="05050102010706020507" pitchFamily="18" charset="2"/>
              </a:rPr>
              <a:t>Classification.</a:t>
            </a:r>
            <a:endParaRPr lang="en-US" sz="2200" dirty="0">
              <a:latin typeface="Calibri" panose="020F0502020204030204" pitchFamily="34" charset="0"/>
              <a:ea typeface="Symbol" panose="05050102010706020507" pitchFamily="18" charset="2"/>
              <a:cs typeface="Symbol" panose="05050102010706020507" pitchFamily="18" charset="2"/>
            </a:endParaRPr>
          </a:p>
          <a:p>
            <a:pPr marL="0" marR="913765" algn="just">
              <a:spcBef>
                <a:spcPts val="1220"/>
              </a:spcBef>
            </a:pPr>
            <a:r>
              <a:rPr lang="en-US" dirty="0">
                <a:latin typeface="Calibri" panose="020F0502020204030204" pitchFamily="34" charset="0"/>
                <a:ea typeface="Calibri" panose="020F0502020204030204" pitchFamily="34" charset="0"/>
              </a:rPr>
              <a:t>For purposes of the following Status changes within a Department (Non-Benefitted to Benefitted, excluding temporary) job vacancies will be filled in the following manner:</a:t>
            </a:r>
          </a:p>
          <a:p>
            <a:pPr marL="0" indent="0">
              <a:spcBef>
                <a:spcPts val="0"/>
              </a:spcBef>
              <a:buNone/>
            </a:pPr>
            <a:r>
              <a:rPr lang="en-US" dirty="0">
                <a:latin typeface="Calibri" panose="020F0502020204030204" pitchFamily="34" charset="0"/>
                <a:ea typeface="Calibri" panose="020F0502020204030204" pitchFamily="34" charset="0"/>
              </a:rPr>
              <a:t> </a:t>
            </a:r>
          </a:p>
          <a:p>
            <a:pPr lvl="1">
              <a:spcBef>
                <a:spcPts val="5"/>
              </a:spcBef>
              <a:buSzPts val="1000"/>
              <a:buFont typeface="Symbol" panose="05050102010706020507" pitchFamily="18" charset="2"/>
              <a:buChar char=""/>
              <a:tabLst>
                <a:tab pos="685800" algn="l"/>
              </a:tabLst>
            </a:pPr>
            <a:r>
              <a:rPr lang="en-US" dirty="0">
                <a:latin typeface="Calibri" panose="020F0502020204030204" pitchFamily="34" charset="0"/>
                <a:ea typeface="Symbol" panose="05050102010706020507" pitchFamily="18" charset="2"/>
                <a:cs typeface="Symbol" panose="05050102010706020507" pitchFamily="18" charset="2"/>
              </a:rPr>
              <a:t>Seniority</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based</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on</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hire</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date</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into</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the</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department</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in</a:t>
            </a:r>
            <a:r>
              <a:rPr lang="en-US" spc="-2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the</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applicable</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Job</a:t>
            </a:r>
            <a:r>
              <a:rPr lang="en-US" spc="-20" dirty="0">
                <a:latin typeface="Calibri" panose="020F0502020204030204" pitchFamily="34" charset="0"/>
                <a:ea typeface="Symbol" panose="05050102010706020507" pitchFamily="18" charset="2"/>
                <a:cs typeface="Symbol" panose="05050102010706020507" pitchFamily="18" charset="2"/>
              </a:rPr>
              <a:t> </a:t>
            </a:r>
            <a:r>
              <a:rPr lang="en-US" spc="-10" dirty="0">
                <a:latin typeface="Calibri" panose="020F0502020204030204" pitchFamily="34" charset="0"/>
                <a:ea typeface="Symbol" panose="05050102010706020507" pitchFamily="18" charset="2"/>
                <a:cs typeface="Symbol" panose="05050102010706020507" pitchFamily="18" charset="2"/>
              </a:rPr>
              <a:t>Classification.</a:t>
            </a:r>
            <a:endParaRPr lang="en-US" sz="2200" dirty="0">
              <a:latin typeface="Calibri" panose="020F0502020204030204" pitchFamily="34" charset="0"/>
              <a:ea typeface="Symbol" panose="05050102010706020507" pitchFamily="18" charset="2"/>
              <a:cs typeface="Symbol" panose="05050102010706020507" pitchFamily="18" charset="2"/>
            </a:endParaRPr>
          </a:p>
          <a:p>
            <a:pPr marL="0" marR="918845" algn="just">
              <a:spcBef>
                <a:spcPts val="1215"/>
              </a:spcBef>
            </a:pPr>
            <a:r>
              <a:rPr lang="en-US" dirty="0">
                <a:latin typeface="Calibri" panose="020F0502020204030204" pitchFamily="34" charset="0"/>
                <a:ea typeface="Calibri" panose="020F0502020204030204" pitchFamily="34" charset="0"/>
              </a:rPr>
              <a:t>For the purpose of all non-benefited status changes within a Department (excluding temporary) job vacancies will be filled in the following manner:</a:t>
            </a:r>
          </a:p>
          <a:p>
            <a:pPr marL="0" indent="0">
              <a:spcBef>
                <a:spcPts val="0"/>
              </a:spcBef>
              <a:buNone/>
            </a:pPr>
            <a:r>
              <a:rPr lang="en-US" dirty="0">
                <a:latin typeface="Calibri" panose="020F0502020204030204" pitchFamily="34" charset="0"/>
                <a:ea typeface="Calibri" panose="020F0502020204030204" pitchFamily="34" charset="0"/>
              </a:rPr>
              <a:t> </a:t>
            </a:r>
          </a:p>
          <a:p>
            <a:pPr lvl="1">
              <a:spcBef>
                <a:spcPts val="5"/>
              </a:spcBef>
              <a:buSzPts val="1000"/>
              <a:buFont typeface="Symbol" panose="05050102010706020507" pitchFamily="18" charset="2"/>
              <a:buChar char=""/>
              <a:tabLst>
                <a:tab pos="685800" algn="l"/>
              </a:tabLst>
            </a:pPr>
            <a:r>
              <a:rPr lang="en-US" dirty="0">
                <a:latin typeface="Calibri" panose="020F0502020204030204" pitchFamily="34" charset="0"/>
                <a:ea typeface="Symbol" panose="05050102010706020507" pitchFamily="18" charset="2"/>
                <a:cs typeface="Symbol" panose="05050102010706020507" pitchFamily="18" charset="2"/>
              </a:rPr>
              <a:t>Seniority</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based</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on</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hire</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date</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into</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the</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Department</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into</a:t>
            </a:r>
            <a:r>
              <a:rPr lang="en-US" spc="-2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applicable</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Job</a:t>
            </a:r>
            <a:r>
              <a:rPr lang="en-US" spc="-30" dirty="0">
                <a:latin typeface="Calibri" panose="020F0502020204030204" pitchFamily="34" charset="0"/>
                <a:ea typeface="Symbol" panose="05050102010706020507" pitchFamily="18" charset="2"/>
                <a:cs typeface="Symbol" panose="05050102010706020507" pitchFamily="18" charset="2"/>
              </a:rPr>
              <a:t> </a:t>
            </a:r>
            <a:r>
              <a:rPr lang="en-US" spc="-10" dirty="0">
                <a:latin typeface="Calibri" panose="020F0502020204030204" pitchFamily="34" charset="0"/>
                <a:ea typeface="Symbol" panose="05050102010706020507" pitchFamily="18" charset="2"/>
                <a:cs typeface="Symbol" panose="05050102010706020507" pitchFamily="18" charset="2"/>
              </a:rPr>
              <a:t>Classification</a:t>
            </a:r>
            <a:r>
              <a:rPr lang="en-US" spc="-10" dirty="0" smtClean="0">
                <a:latin typeface="Calibri" panose="020F0502020204030204" pitchFamily="34" charset="0"/>
                <a:ea typeface="Symbol" panose="05050102010706020507" pitchFamily="18" charset="2"/>
                <a:cs typeface="Symbol" panose="05050102010706020507" pitchFamily="18" charset="2"/>
              </a:rPr>
              <a:t>.</a:t>
            </a:r>
            <a:endParaRPr lang="en-US" sz="2200" dirty="0" smtClean="0">
              <a:latin typeface="Calibri" panose="020F0502020204030204" pitchFamily="34" charset="0"/>
              <a:ea typeface="Symbol" panose="05050102010706020507" pitchFamily="18" charset="2"/>
              <a:cs typeface="Symbol" panose="05050102010706020507" pitchFamily="18" charset="2"/>
            </a:endParaRPr>
          </a:p>
          <a:p>
            <a:pPr marL="457200" lvl="1" indent="0">
              <a:spcBef>
                <a:spcPts val="5"/>
              </a:spcBef>
              <a:buSzPts val="1000"/>
              <a:buNone/>
              <a:tabLst>
                <a:tab pos="685800" algn="l"/>
              </a:tabLst>
            </a:pPr>
            <a:r>
              <a:rPr lang="en-US" dirty="0">
                <a:latin typeface="Calibri" panose="020F0502020204030204" pitchFamily="34" charset="0"/>
                <a:ea typeface="Calibri" panose="020F0502020204030204" pitchFamily="34" charset="0"/>
              </a:rPr>
              <a:t> </a:t>
            </a:r>
          </a:p>
          <a:p>
            <a:pPr marL="0" algn="just">
              <a:spcBef>
                <a:spcPts val="0"/>
              </a:spcBef>
            </a:pPr>
            <a:r>
              <a:rPr lang="en-US" dirty="0">
                <a:latin typeface="Calibri" panose="020F0502020204030204" pitchFamily="34" charset="0"/>
                <a:ea typeface="Calibri" panose="020F0502020204030204" pitchFamily="34" charset="0"/>
              </a:rPr>
              <a:t>In</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cases</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where</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an</a:t>
            </a:r>
            <a:r>
              <a:rPr lang="en-US" spc="-4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employee</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is</a:t>
            </a:r>
            <a:r>
              <a:rPr lang="en-US" spc="-4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currently</a:t>
            </a:r>
            <a:r>
              <a:rPr lang="en-US" spc="-4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on</a:t>
            </a:r>
            <a:r>
              <a:rPr lang="en-US" spc="-5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an</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active</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Performance</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Improvement</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Plan</a:t>
            </a:r>
            <a:r>
              <a:rPr lang="en-US" spc="-3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or</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has</a:t>
            </a:r>
            <a:r>
              <a:rPr lang="en-US" spc="-4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received</a:t>
            </a:r>
            <a:r>
              <a:rPr lang="en-US" spc="-4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a</a:t>
            </a:r>
            <a:r>
              <a:rPr lang="en-US" spc="-4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rating</a:t>
            </a:r>
            <a:r>
              <a:rPr lang="en-US" spc="-50" dirty="0">
                <a:latin typeface="Calibri" panose="020F0502020204030204" pitchFamily="34" charset="0"/>
                <a:ea typeface="Calibri" panose="020F0502020204030204" pitchFamily="34" charset="0"/>
              </a:rPr>
              <a:t> </a:t>
            </a:r>
            <a:r>
              <a:rPr lang="en-US" spc="-10" dirty="0" smtClean="0">
                <a:latin typeface="Calibri" panose="020F0502020204030204" pitchFamily="34" charset="0"/>
                <a:ea typeface="Calibri" panose="020F0502020204030204" pitchFamily="34" charset="0"/>
              </a:rPr>
              <a:t>below</a:t>
            </a:r>
            <a:r>
              <a:rPr lang="en-US" dirty="0" smtClean="0">
                <a:latin typeface="Calibri" panose="020F0502020204030204" pitchFamily="34" charset="0"/>
                <a:ea typeface="Calibri" panose="020F0502020204030204" pitchFamily="34" charset="0"/>
              </a:rPr>
              <a:t> 3.0</a:t>
            </a:r>
            <a:r>
              <a:rPr lang="en-US" spc="105" dirty="0" smtClean="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on</a:t>
            </a:r>
            <a:r>
              <a:rPr lang="en-US" spc="11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their</a:t>
            </a:r>
            <a:r>
              <a:rPr lang="en-US" spc="12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most</a:t>
            </a:r>
            <a:r>
              <a:rPr lang="en-US" spc="12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recent</a:t>
            </a:r>
            <a:r>
              <a:rPr lang="en-US" spc="11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performance</a:t>
            </a:r>
            <a:r>
              <a:rPr lang="en-US" spc="11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evaluations,</a:t>
            </a:r>
            <a:r>
              <a:rPr lang="en-US" spc="11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seniority</a:t>
            </a:r>
            <a:r>
              <a:rPr lang="en-US" spc="11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may</a:t>
            </a:r>
            <a:r>
              <a:rPr lang="en-US" spc="11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not</a:t>
            </a:r>
            <a:r>
              <a:rPr lang="en-US" spc="11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be</a:t>
            </a:r>
            <a:r>
              <a:rPr lang="en-US" spc="10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a</a:t>
            </a:r>
            <a:r>
              <a:rPr lang="en-US" spc="11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determining</a:t>
            </a:r>
            <a:r>
              <a:rPr lang="en-US" spc="115"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factor</a:t>
            </a:r>
            <a:r>
              <a:rPr lang="en-US" spc="11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at</a:t>
            </a:r>
            <a:r>
              <a:rPr lang="en-US" spc="110"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rPr>
              <a:t>management’s </a:t>
            </a:r>
            <a:r>
              <a:rPr lang="en-US" spc="-10" dirty="0">
                <a:latin typeface="Calibri" panose="020F0502020204030204" pitchFamily="34" charset="0"/>
                <a:ea typeface="Calibri" panose="020F0502020204030204" pitchFamily="34" charset="0"/>
              </a:rPr>
              <a:t>discretion.</a:t>
            </a:r>
            <a:endParaRPr lang="en-US" dirty="0">
              <a:latin typeface="Calibri" panose="020F0502020204030204" pitchFamily="34" charset="0"/>
              <a:ea typeface="Calibri" panose="020F0502020204030204" pitchFamily="34" charset="0"/>
            </a:endParaRPr>
          </a:p>
          <a:p>
            <a:pPr marL="0" indent="0">
              <a:spcBef>
                <a:spcPts val="0"/>
              </a:spcBef>
              <a:buNone/>
            </a:pPr>
            <a:r>
              <a:rPr lang="en-US" dirty="0">
                <a:latin typeface="Calibri" panose="020F0502020204030204" pitchFamily="34" charset="0"/>
                <a:ea typeface="Calibri" panose="020F0502020204030204" pitchFamily="34" charset="0"/>
              </a:rPr>
              <a:t> </a:t>
            </a:r>
          </a:p>
          <a:p>
            <a:pPr marL="0" marR="918210" algn="just">
              <a:spcBef>
                <a:spcPts val="0"/>
              </a:spcBef>
            </a:pPr>
            <a:r>
              <a:rPr lang="en-US" dirty="0">
                <a:latin typeface="Calibri" panose="020F0502020204030204" pitchFamily="34" charset="0"/>
                <a:ea typeface="Calibri" panose="020F0502020204030204" pitchFamily="34" charset="0"/>
              </a:rPr>
              <a:t>For the purpose of a Temporary employee status change to any other status within the Department job vacancies will be filled in the following manner:</a:t>
            </a:r>
          </a:p>
          <a:p>
            <a:pPr marR="916305" lvl="1" algn="just">
              <a:spcBef>
                <a:spcPts val="1215"/>
              </a:spcBef>
              <a:buSzPts val="1000"/>
              <a:buFont typeface="Symbol" panose="05050102010706020507" pitchFamily="18" charset="2"/>
              <a:buChar char=""/>
              <a:tabLst>
                <a:tab pos="685800" algn="l"/>
              </a:tabLst>
            </a:pPr>
            <a:r>
              <a:rPr lang="en-US" dirty="0">
                <a:latin typeface="Calibri" panose="020F0502020204030204" pitchFamily="34" charset="0"/>
                <a:ea typeface="Symbol" panose="05050102010706020507" pitchFamily="18" charset="2"/>
                <a:cs typeface="Symbol" panose="05050102010706020507" pitchFamily="18" charset="2"/>
              </a:rPr>
              <a:t>Evaluation</a:t>
            </a:r>
            <a:r>
              <a:rPr lang="en-US" spc="-5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of</a:t>
            </a:r>
            <a:r>
              <a:rPr lang="en-US" spc="-6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candidates</a:t>
            </a:r>
            <a:r>
              <a:rPr lang="en-US" spc="-4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including;</a:t>
            </a:r>
            <a:r>
              <a:rPr lang="en-US" spc="-6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hire</a:t>
            </a:r>
            <a:r>
              <a:rPr lang="en-US" spc="-5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date</a:t>
            </a:r>
            <a:r>
              <a:rPr lang="en-US" spc="-5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into</a:t>
            </a:r>
            <a:r>
              <a:rPr lang="en-US" spc="-5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the</a:t>
            </a:r>
            <a:r>
              <a:rPr lang="en-US" spc="-6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Department,</a:t>
            </a:r>
            <a:r>
              <a:rPr lang="en-US" spc="-4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licensure,</a:t>
            </a:r>
            <a:r>
              <a:rPr lang="en-US" spc="-4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certifications,</a:t>
            </a:r>
            <a:r>
              <a:rPr lang="en-US" spc="-4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experience, skills,</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abilities,</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review</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of</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performance</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evaluations</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and</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job</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references.</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Manager</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has</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the</a:t>
            </a:r>
            <a:r>
              <a:rPr lang="en-US" spc="-35"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right</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to</a:t>
            </a:r>
            <a:r>
              <a:rPr lang="en-US" spc="-30" dirty="0">
                <a:latin typeface="Calibri" panose="020F0502020204030204" pitchFamily="34" charset="0"/>
                <a:ea typeface="Symbol" panose="05050102010706020507" pitchFamily="18" charset="2"/>
                <a:cs typeface="Symbol" panose="05050102010706020507" pitchFamily="18" charset="2"/>
              </a:rPr>
              <a:t> </a:t>
            </a:r>
            <a:r>
              <a:rPr lang="en-US" dirty="0">
                <a:latin typeface="Calibri" panose="020F0502020204030204" pitchFamily="34" charset="0"/>
                <a:ea typeface="Symbol" panose="05050102010706020507" pitchFamily="18" charset="2"/>
                <a:cs typeface="Symbol" panose="05050102010706020507" pitchFamily="18" charset="2"/>
              </a:rPr>
              <a:t>review any discipline issued in the previous year.</a:t>
            </a:r>
            <a:endParaRPr lang="en-US" sz="2200" dirty="0">
              <a:latin typeface="Calibri" panose="020F0502020204030204" pitchFamily="34" charset="0"/>
              <a:ea typeface="Symbol" panose="05050102010706020507" pitchFamily="18" charset="2"/>
              <a:cs typeface="Symbol" panose="05050102010706020507" pitchFamily="18" charset="2"/>
            </a:endParaRPr>
          </a:p>
          <a:p>
            <a:pPr marL="0" indent="0">
              <a:spcBef>
                <a:spcPts val="10"/>
              </a:spcBef>
              <a:buNone/>
            </a:pPr>
            <a:r>
              <a:rPr lang="en-US" dirty="0">
                <a:latin typeface="Calibri" panose="020F0502020204030204" pitchFamily="34" charset="0"/>
                <a:ea typeface="Calibri" panose="020F0502020204030204" pitchFamily="34" charset="0"/>
              </a:rPr>
              <a:t> </a:t>
            </a:r>
          </a:p>
          <a:p>
            <a:pPr marR="920750" lvl="1" algn="just">
              <a:spcBef>
                <a:spcPts val="0"/>
              </a:spcBef>
              <a:buSzPts val="1000"/>
              <a:buFont typeface="Symbol" panose="05050102010706020507" pitchFamily="18" charset="2"/>
              <a:buChar char=""/>
              <a:tabLst>
                <a:tab pos="685800" algn="l"/>
              </a:tabLst>
            </a:pPr>
            <a:r>
              <a:rPr lang="en-US" dirty="0">
                <a:latin typeface="Calibri" panose="020F0502020204030204" pitchFamily="34" charset="0"/>
                <a:ea typeface="Symbol" panose="05050102010706020507" pitchFamily="18" charset="2"/>
                <a:cs typeface="Symbol" panose="05050102010706020507" pitchFamily="18" charset="2"/>
              </a:rPr>
              <a:t>For the purpose of Temporary employee Status changes, Manager will be required to provide a measurable Rubric for interviewing and scoring potential candidates.</a:t>
            </a:r>
            <a:endParaRPr lang="en-US" sz="2200" dirty="0">
              <a:latin typeface="Calibri" panose="020F0502020204030204" pitchFamily="34" charset="0"/>
              <a:ea typeface="Symbol" panose="05050102010706020507" pitchFamily="18" charset="2"/>
              <a:cs typeface="Symbol" panose="05050102010706020507" pitchFamily="18" charset="2"/>
            </a:endParaRPr>
          </a:p>
          <a:p>
            <a:endParaRPr lang="en-US" dirty="0"/>
          </a:p>
        </p:txBody>
      </p:sp>
    </p:spTree>
    <p:extLst>
      <p:ext uri="{BB962C8B-B14F-4D97-AF65-F5344CB8AC3E}">
        <p14:creationId xmlns:p14="http://schemas.microsoft.com/office/powerpoint/2010/main" val="638853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Job Vacancy Language</a:t>
            </a:r>
            <a:endParaRPr lang="en-US" dirty="0"/>
          </a:p>
        </p:txBody>
      </p:sp>
      <p:sp>
        <p:nvSpPr>
          <p:cNvPr id="3" name="Content Placeholder 2"/>
          <p:cNvSpPr>
            <a:spLocks noGrp="1"/>
          </p:cNvSpPr>
          <p:nvPr>
            <p:ph idx="1"/>
          </p:nvPr>
        </p:nvSpPr>
        <p:spPr>
          <a:xfrm>
            <a:off x="1154954" y="2603500"/>
            <a:ext cx="8825659" cy="4184926"/>
          </a:xfrm>
        </p:spPr>
        <p:txBody>
          <a:bodyPr>
            <a:normAutofit fontScale="70000" lnSpcReduction="20000"/>
          </a:bodyPr>
          <a:lstStyle/>
          <a:p>
            <a:r>
              <a:rPr lang="en-US" dirty="0"/>
              <a:t>For purposes of job vacancies, it is the intent of the District to </a:t>
            </a:r>
            <a:r>
              <a:rPr lang="en-US" b="1" dirty="0"/>
              <a:t>promote and hire from within</a:t>
            </a:r>
            <a:r>
              <a:rPr lang="en-US" dirty="0"/>
              <a:t> when possible. All candidates </a:t>
            </a:r>
            <a:r>
              <a:rPr lang="en-US" b="1" dirty="0"/>
              <a:t>meeting the minimum requirements</a:t>
            </a:r>
            <a:r>
              <a:rPr lang="en-US" dirty="0"/>
              <a:t> as listed in the job specifications will be equally considered based on the following</a:t>
            </a:r>
            <a:r>
              <a:rPr lang="en-US" dirty="0" smtClean="0"/>
              <a:t>:</a:t>
            </a:r>
            <a:r>
              <a:rPr lang="en-US" dirty="0"/>
              <a:t> </a:t>
            </a:r>
          </a:p>
          <a:p>
            <a:pPr lvl="1">
              <a:buFont typeface="Wingdings" panose="05000000000000000000" pitchFamily="2" charset="2"/>
              <a:buChar char="q"/>
            </a:pPr>
            <a:r>
              <a:rPr lang="en-US" b="1" dirty="0"/>
              <a:t>Benefitted employees </a:t>
            </a:r>
            <a:r>
              <a:rPr lang="en-US" dirty="0"/>
              <a:t>within the Department based on licensure, certifications, experience, skill and abilities, and review of performance evaluations, job references, and discipline issued within the last two (2) years.</a:t>
            </a:r>
          </a:p>
          <a:p>
            <a:pPr marL="0" indent="0">
              <a:buNone/>
            </a:pPr>
            <a:r>
              <a:rPr lang="en-US" dirty="0"/>
              <a:t> </a:t>
            </a:r>
          </a:p>
          <a:p>
            <a:pPr lvl="1">
              <a:buFont typeface="Wingdings" panose="05000000000000000000" pitchFamily="2" charset="2"/>
              <a:buChar char="q"/>
            </a:pPr>
            <a:r>
              <a:rPr lang="en-US" b="1" dirty="0"/>
              <a:t>Non-Benefitted employees </a:t>
            </a:r>
            <a:r>
              <a:rPr lang="en-US" dirty="0"/>
              <a:t>within the Department based on licensure, certifications, experience, skill and abilities, and review of performance evaluations, job references, and discipline issued within the last two (2) years. </a:t>
            </a:r>
          </a:p>
          <a:p>
            <a:pPr marL="0" indent="0">
              <a:buNone/>
            </a:pPr>
            <a:r>
              <a:rPr lang="en-US" dirty="0"/>
              <a:t> </a:t>
            </a:r>
          </a:p>
          <a:p>
            <a:pPr lvl="1">
              <a:buFont typeface="Wingdings" panose="05000000000000000000" pitchFamily="2" charset="2"/>
              <a:buChar char="q"/>
            </a:pPr>
            <a:r>
              <a:rPr lang="en-US" b="1" i="1" dirty="0"/>
              <a:t>Benefitted employees within the District </a:t>
            </a:r>
            <a:r>
              <a:rPr lang="en-US" dirty="0"/>
              <a:t>based on licensure, certifications, experience, skill and abilities, and review of performance evaluations, job references, and discipline issued within the last two (2) years.</a:t>
            </a:r>
          </a:p>
          <a:p>
            <a:pPr marL="0" indent="0">
              <a:buNone/>
            </a:pPr>
            <a:r>
              <a:rPr lang="en-US" dirty="0"/>
              <a:t> </a:t>
            </a:r>
          </a:p>
          <a:p>
            <a:pPr lvl="1">
              <a:buFont typeface="Wingdings" panose="05000000000000000000" pitchFamily="2" charset="2"/>
              <a:buChar char="q"/>
            </a:pPr>
            <a:r>
              <a:rPr lang="en-US" b="1" i="1" dirty="0"/>
              <a:t>Non-Benefitted employees within the District </a:t>
            </a:r>
            <a:r>
              <a:rPr lang="en-US" dirty="0"/>
              <a:t>based on licensure, certifications, experience, skill and abilities, and review of performance evaluations, job references, and discipline issued within the last two (2) years.</a:t>
            </a:r>
          </a:p>
          <a:p>
            <a:pPr marL="0" indent="0">
              <a:buNone/>
            </a:pPr>
            <a:r>
              <a:rPr lang="en-US" dirty="0"/>
              <a:t> </a:t>
            </a:r>
          </a:p>
          <a:p>
            <a:pPr lvl="1">
              <a:buFont typeface="Wingdings" panose="05000000000000000000" pitchFamily="2" charset="2"/>
              <a:buChar char="q"/>
            </a:pPr>
            <a:r>
              <a:rPr lang="en-US" dirty="0"/>
              <a:t>Candidates who are </a:t>
            </a:r>
            <a:r>
              <a:rPr lang="en-US" i="1" dirty="0"/>
              <a:t>not currently employed by the District</a:t>
            </a:r>
            <a:r>
              <a:rPr lang="en-US" dirty="0"/>
              <a:t> based on licensure, certifications, experience, skill and abilities, and job references</a:t>
            </a:r>
            <a:r>
              <a:rPr lang="en-US" dirty="0" smtClean="0"/>
              <a:t>.</a:t>
            </a:r>
            <a:endParaRPr lang="en-US" dirty="0"/>
          </a:p>
        </p:txBody>
      </p:sp>
    </p:spTree>
    <p:extLst>
      <p:ext uri="{BB962C8B-B14F-4D97-AF65-F5344CB8AC3E}">
        <p14:creationId xmlns:p14="http://schemas.microsoft.com/office/powerpoint/2010/main" val="4189912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Job Vacancy Language</a:t>
            </a:r>
            <a:endParaRPr lang="en-US" dirty="0"/>
          </a:p>
        </p:txBody>
      </p:sp>
      <p:sp>
        <p:nvSpPr>
          <p:cNvPr id="3" name="Content Placeholder 2"/>
          <p:cNvSpPr>
            <a:spLocks noGrp="1"/>
          </p:cNvSpPr>
          <p:nvPr>
            <p:ph idx="1"/>
          </p:nvPr>
        </p:nvSpPr>
        <p:spPr>
          <a:xfrm>
            <a:off x="1154954" y="2603499"/>
            <a:ext cx="8825659" cy="4174987"/>
          </a:xfrm>
        </p:spPr>
        <p:txBody>
          <a:bodyPr>
            <a:normAutofit fontScale="55000" lnSpcReduction="20000"/>
          </a:bodyPr>
          <a:lstStyle/>
          <a:p>
            <a:r>
              <a:rPr lang="en-US" dirty="0"/>
              <a:t>For purposes of job vacancies, it is the intent of the District to promote and hire from within when possible. All candidates meeting the minimum requirements as listed in the job specifications will be equally considered based on the following</a:t>
            </a:r>
            <a:r>
              <a:rPr lang="en-US" dirty="0" smtClean="0"/>
              <a:t>:</a:t>
            </a:r>
            <a:r>
              <a:rPr lang="en-US" dirty="0"/>
              <a:t> </a:t>
            </a:r>
          </a:p>
          <a:p>
            <a:pPr lvl="1">
              <a:buFont typeface="Wingdings" panose="05000000000000000000" pitchFamily="2" charset="2"/>
              <a:buChar char="q"/>
            </a:pPr>
            <a:r>
              <a:rPr lang="en-US" b="1" dirty="0"/>
              <a:t>Any benefitted or non-benefitted employee within the District </a:t>
            </a:r>
            <a:r>
              <a:rPr lang="en-US" dirty="0"/>
              <a:t>based</a:t>
            </a:r>
            <a:r>
              <a:rPr lang="en-US" b="1" dirty="0"/>
              <a:t> </a:t>
            </a:r>
            <a:r>
              <a:rPr lang="en-US" dirty="0"/>
              <a:t>on licensure, certifications, experience, skill and abilities, review of performance evaluations, job references, successful completion of probationary period, and discipline issued within the last two (2) years. A standardized position specific interview panel, interview questions and rubric will be used to identify the top candidate</a:t>
            </a:r>
            <a:r>
              <a:rPr lang="en-US" dirty="0" smtClean="0"/>
              <a:t>.</a:t>
            </a:r>
            <a:r>
              <a:rPr lang="en-US" dirty="0"/>
              <a:t> </a:t>
            </a:r>
          </a:p>
          <a:p>
            <a:pPr lvl="1">
              <a:buFont typeface="Wingdings" panose="05000000000000000000" pitchFamily="2" charset="2"/>
              <a:buChar char="q"/>
            </a:pPr>
            <a:r>
              <a:rPr lang="en-US" dirty="0"/>
              <a:t>Management will be required to create a customized </a:t>
            </a:r>
            <a:r>
              <a:rPr lang="en-US" b="1" dirty="0"/>
              <a:t>rubric that reflects the unique needs of their team or department</a:t>
            </a:r>
            <a:r>
              <a:rPr lang="en-US" dirty="0"/>
              <a:t>. This rubric must be measurable, clearly defined, and consistently applied across all candidates to ensure fairness, objectivity, and alignment with organizational standards</a:t>
            </a:r>
            <a:r>
              <a:rPr lang="en-US" dirty="0" smtClean="0"/>
              <a:t>.</a:t>
            </a:r>
            <a:r>
              <a:rPr lang="en-US" dirty="0"/>
              <a:t> </a:t>
            </a:r>
          </a:p>
          <a:p>
            <a:pPr lvl="1">
              <a:buFont typeface="Wingdings" panose="05000000000000000000" pitchFamily="2" charset="2"/>
              <a:buChar char="q"/>
            </a:pPr>
            <a:r>
              <a:rPr lang="en-US" b="1" u="sng" dirty="0"/>
              <a:t>Rubric Guidelines</a:t>
            </a:r>
            <a:endParaRPr lang="en-US" b="1" dirty="0"/>
          </a:p>
          <a:p>
            <a:pPr lvl="2">
              <a:buFont typeface="Wingdings" panose="05000000000000000000" pitchFamily="2" charset="2"/>
              <a:buChar char="q"/>
            </a:pPr>
            <a:r>
              <a:rPr lang="en-US" dirty="0"/>
              <a:t>Managers are responsible for developing a rubric that meets the following criteria:</a:t>
            </a:r>
          </a:p>
          <a:p>
            <a:pPr lvl="3">
              <a:buFont typeface="Arial" panose="020B0604020202020204" pitchFamily="34" charset="0"/>
              <a:buChar char="•"/>
            </a:pPr>
            <a:r>
              <a:rPr lang="en-US" b="1" dirty="0" smtClean="0"/>
              <a:t>Measurable</a:t>
            </a:r>
          </a:p>
          <a:p>
            <a:pPr lvl="4">
              <a:buFont typeface="Wingdings" panose="05000000000000000000" pitchFamily="2" charset="2"/>
              <a:buChar char="q"/>
            </a:pPr>
            <a:r>
              <a:rPr lang="en-US" dirty="0" smtClean="0"/>
              <a:t>Each competency must be rated on a numerical scale (</a:t>
            </a:r>
            <a:r>
              <a:rPr lang="en-US" dirty="0" err="1" smtClean="0"/>
              <a:t>ie</a:t>
            </a:r>
            <a:r>
              <a:rPr lang="en-US" dirty="0" smtClean="0"/>
              <a:t>: 1–4 or 1–5)</a:t>
            </a:r>
          </a:p>
          <a:p>
            <a:pPr lvl="4">
              <a:buFont typeface="Wingdings" panose="05000000000000000000" pitchFamily="2" charset="2"/>
              <a:buChar char="q"/>
            </a:pPr>
            <a:r>
              <a:rPr lang="en-US" dirty="0" smtClean="0"/>
              <a:t>Include </a:t>
            </a:r>
            <a:r>
              <a:rPr lang="en-US" dirty="0"/>
              <a:t>performance indicators that can be observed or verified</a:t>
            </a:r>
          </a:p>
          <a:p>
            <a:pPr lvl="3">
              <a:buFont typeface="Arial" panose="020B0604020202020204" pitchFamily="34" charset="0"/>
              <a:buChar char="•"/>
            </a:pPr>
            <a:r>
              <a:rPr lang="en-US" b="1" dirty="0"/>
              <a:t>Clearly Defined</a:t>
            </a:r>
          </a:p>
          <a:p>
            <a:pPr lvl="4">
              <a:buFont typeface="Wingdings" panose="05000000000000000000" pitchFamily="2" charset="2"/>
              <a:buChar char="q"/>
            </a:pPr>
            <a:r>
              <a:rPr lang="en-US" dirty="0"/>
              <a:t>Each rating level must clearly describe the behaviors or skills expected, avoiding vague terms.</a:t>
            </a:r>
          </a:p>
          <a:p>
            <a:pPr lvl="3">
              <a:buFont typeface="Arial" panose="020B0604020202020204" pitchFamily="34" charset="0"/>
              <a:buChar char="•"/>
            </a:pPr>
            <a:r>
              <a:rPr lang="en-US" b="1" dirty="0"/>
              <a:t>Relevant to the Role</a:t>
            </a:r>
          </a:p>
          <a:p>
            <a:pPr lvl="4">
              <a:buFont typeface="Wingdings" panose="05000000000000000000" pitchFamily="2" charset="2"/>
              <a:buChar char="q"/>
            </a:pPr>
            <a:r>
              <a:rPr lang="en-US" dirty="0"/>
              <a:t>Competencies must directly relate to the key duties and responsibilities of the position being filled.</a:t>
            </a:r>
          </a:p>
          <a:p>
            <a:pPr lvl="3">
              <a:buFont typeface="Arial" panose="020B0604020202020204" pitchFamily="34" charset="0"/>
              <a:buChar char="•"/>
            </a:pPr>
            <a:r>
              <a:rPr lang="en-US" b="1" dirty="0"/>
              <a:t>Consistent</a:t>
            </a:r>
          </a:p>
          <a:p>
            <a:pPr lvl="4">
              <a:buFont typeface="Wingdings" panose="05000000000000000000" pitchFamily="2" charset="2"/>
              <a:buChar char="q"/>
            </a:pPr>
            <a:r>
              <a:rPr lang="en-US" dirty="0"/>
              <a:t>The same rubric must be applied to all candidates for the same position to ensure fair and unbiased evaluation</a:t>
            </a:r>
            <a:r>
              <a:rPr lang="en-US" dirty="0" smtClean="0"/>
              <a:t>.</a:t>
            </a:r>
            <a:r>
              <a:rPr lang="en-US" dirty="0"/>
              <a:t> </a:t>
            </a:r>
          </a:p>
          <a:p>
            <a:pPr lvl="1">
              <a:buFont typeface="Wingdings" panose="05000000000000000000" pitchFamily="2" charset="2"/>
              <a:buChar char="q"/>
            </a:pPr>
            <a:r>
              <a:rPr lang="en-US" b="1" dirty="0"/>
              <a:t>Candidates who are not currently employed by the District </a:t>
            </a:r>
            <a:r>
              <a:rPr lang="en-US" dirty="0"/>
              <a:t>based on licensure, certifications, experience, skill and abilities, and job references.</a:t>
            </a:r>
          </a:p>
          <a:p>
            <a:endParaRPr lang="en-US" dirty="0"/>
          </a:p>
        </p:txBody>
      </p:sp>
    </p:spTree>
    <p:extLst>
      <p:ext uri="{BB962C8B-B14F-4D97-AF65-F5344CB8AC3E}">
        <p14:creationId xmlns:p14="http://schemas.microsoft.com/office/powerpoint/2010/main" val="771565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a:t>
            </a:r>
            <a:endParaRPr lang="en-US" dirty="0"/>
          </a:p>
        </p:txBody>
      </p:sp>
      <p:sp>
        <p:nvSpPr>
          <p:cNvPr id="3" name="Content Placeholder 2"/>
          <p:cNvSpPr>
            <a:spLocks noGrp="1"/>
          </p:cNvSpPr>
          <p:nvPr>
            <p:ph idx="1"/>
          </p:nvPr>
        </p:nvSpPr>
        <p:spPr>
          <a:xfrm>
            <a:off x="1154954" y="2603500"/>
            <a:ext cx="4399685" cy="3416300"/>
          </a:xfrm>
        </p:spPr>
        <p:txBody>
          <a:bodyPr/>
          <a:lstStyle/>
          <a:p>
            <a:pPr marL="0" indent="0">
              <a:buNone/>
            </a:pPr>
            <a:r>
              <a:rPr lang="en-US" b="1" dirty="0" smtClean="0"/>
              <a:t>Current Language</a:t>
            </a:r>
          </a:p>
          <a:p>
            <a:r>
              <a:rPr lang="en-US" dirty="0" smtClean="0"/>
              <a:t>Insulates jobs within a department if people are eligible</a:t>
            </a:r>
          </a:p>
          <a:p>
            <a:r>
              <a:rPr lang="en-US" dirty="0" smtClean="0"/>
              <a:t>Promotes within a department</a:t>
            </a:r>
          </a:p>
        </p:txBody>
      </p:sp>
      <p:sp>
        <p:nvSpPr>
          <p:cNvPr id="4" name="Content Placeholder 2"/>
          <p:cNvSpPr txBox="1">
            <a:spLocks/>
          </p:cNvSpPr>
          <p:nvPr/>
        </p:nvSpPr>
        <p:spPr>
          <a:xfrm>
            <a:off x="5428978" y="2603500"/>
            <a:ext cx="4399685" cy="34163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marL="0" indent="0">
              <a:buFont typeface="Wingdings 3" charset="2"/>
              <a:buNone/>
            </a:pPr>
            <a:r>
              <a:rPr lang="en-US" b="1" dirty="0" smtClean="0"/>
              <a:t>Proposed New Language</a:t>
            </a:r>
          </a:p>
          <a:p>
            <a:r>
              <a:rPr lang="en-US" dirty="0" smtClean="0"/>
              <a:t>Increases mobility within the district</a:t>
            </a:r>
          </a:p>
          <a:p>
            <a:r>
              <a:rPr lang="en-US" dirty="0" smtClean="0"/>
              <a:t>Increases likelihood that “best candidate” for the job is able to apply and chosen for a job</a:t>
            </a:r>
          </a:p>
        </p:txBody>
      </p:sp>
    </p:spTree>
    <p:extLst>
      <p:ext uri="{BB962C8B-B14F-4D97-AF65-F5344CB8AC3E}">
        <p14:creationId xmlns:p14="http://schemas.microsoft.com/office/powerpoint/2010/main" val="2533144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a:t>
            </a:r>
            <a:endParaRPr lang="en-US" dirty="0"/>
          </a:p>
        </p:txBody>
      </p:sp>
      <p:sp>
        <p:nvSpPr>
          <p:cNvPr id="4" name="Content Placeholder 2"/>
          <p:cNvSpPr>
            <a:spLocks noGrp="1"/>
          </p:cNvSpPr>
          <p:nvPr>
            <p:ph idx="1"/>
          </p:nvPr>
        </p:nvSpPr>
        <p:spPr>
          <a:xfrm>
            <a:off x="1154955" y="2603500"/>
            <a:ext cx="4194968" cy="3416300"/>
          </a:xfrm>
        </p:spPr>
        <p:txBody>
          <a:bodyPr/>
          <a:lstStyle/>
          <a:p>
            <a:pPr marL="0" indent="0">
              <a:buNone/>
            </a:pPr>
            <a:r>
              <a:rPr lang="en-US" b="1" dirty="0" smtClean="0"/>
              <a:t>Current Language</a:t>
            </a:r>
          </a:p>
          <a:p>
            <a:r>
              <a:rPr lang="en-US" dirty="0" smtClean="0"/>
              <a:t>Best person might not be able to apply for the job </a:t>
            </a:r>
          </a:p>
          <a:p>
            <a:endParaRPr lang="en-US" dirty="0"/>
          </a:p>
        </p:txBody>
      </p:sp>
      <p:sp>
        <p:nvSpPr>
          <p:cNvPr id="5" name="Content Placeholder 2"/>
          <p:cNvSpPr txBox="1">
            <a:spLocks/>
          </p:cNvSpPr>
          <p:nvPr/>
        </p:nvSpPr>
        <p:spPr>
          <a:xfrm>
            <a:off x="5516682" y="2603500"/>
            <a:ext cx="4399685" cy="34163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marL="0" indent="0">
              <a:buFont typeface="Wingdings 3" charset="2"/>
              <a:buNone/>
            </a:pPr>
            <a:r>
              <a:rPr lang="en-US" b="1" dirty="0" smtClean="0"/>
              <a:t>Proposed New Language</a:t>
            </a:r>
          </a:p>
          <a:p>
            <a:r>
              <a:rPr lang="en-US" dirty="0" smtClean="0"/>
              <a:t>Could be putting more power in the hands of the managers</a:t>
            </a:r>
          </a:p>
        </p:txBody>
      </p:sp>
    </p:spTree>
    <p:extLst>
      <p:ext uri="{BB962C8B-B14F-4D97-AF65-F5344CB8AC3E}">
        <p14:creationId xmlns:p14="http://schemas.microsoft.com/office/powerpoint/2010/main" val="1894380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r>
              <a:rPr lang="en-US" dirty="0" smtClean="0"/>
              <a:t>Respectful discussion</a:t>
            </a:r>
          </a:p>
          <a:p>
            <a:r>
              <a:rPr lang="en-US" dirty="0" smtClean="0"/>
              <a:t>One minute each. Timer will go off at One minute</a:t>
            </a:r>
          </a:p>
          <a:p>
            <a:r>
              <a:rPr lang="en-US" dirty="0" smtClean="0"/>
              <a:t>Raise hand, Jessica will call on you to speak. </a:t>
            </a:r>
            <a:endParaRPr lang="en-US" dirty="0"/>
          </a:p>
        </p:txBody>
      </p:sp>
    </p:spTree>
    <p:extLst>
      <p:ext uri="{BB962C8B-B14F-4D97-AF65-F5344CB8AC3E}">
        <p14:creationId xmlns:p14="http://schemas.microsoft.com/office/powerpoint/2010/main" val="2590800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Vote</a:t>
            </a:r>
            <a:endParaRPr lang="en-US" dirty="0"/>
          </a:p>
        </p:txBody>
      </p:sp>
      <p:sp>
        <p:nvSpPr>
          <p:cNvPr id="3" name="Content Placeholder 2"/>
          <p:cNvSpPr>
            <a:spLocks noGrp="1"/>
          </p:cNvSpPr>
          <p:nvPr>
            <p:ph idx="1"/>
          </p:nvPr>
        </p:nvSpPr>
        <p:spPr/>
        <p:txBody>
          <a:bodyPr/>
          <a:lstStyle/>
          <a:p>
            <a:r>
              <a:rPr lang="en-US" dirty="0" smtClean="0"/>
              <a:t>Survey Monkey Link</a:t>
            </a:r>
          </a:p>
          <a:p>
            <a:r>
              <a:rPr lang="en-US" dirty="0" smtClean="0"/>
              <a:t>Full Name and Position for Voting</a:t>
            </a:r>
          </a:p>
          <a:p>
            <a:r>
              <a:rPr lang="en-US" dirty="0" smtClean="0"/>
              <a:t>Initial Vote, Second Vote when the contract is voted on to be ratified</a:t>
            </a:r>
          </a:p>
          <a:p>
            <a:r>
              <a:rPr lang="en-US" dirty="0" smtClean="0"/>
              <a:t>Voting Options:</a:t>
            </a:r>
          </a:p>
          <a:p>
            <a:pPr marL="800100" lvl="1" indent="-342900">
              <a:buFont typeface="+mj-lt"/>
              <a:buAutoNum type="arabicPeriod"/>
            </a:pPr>
            <a:r>
              <a:rPr lang="en-US" dirty="0" smtClean="0"/>
              <a:t>Keep Current Language</a:t>
            </a:r>
          </a:p>
          <a:p>
            <a:pPr marL="800100" lvl="1" indent="-342900">
              <a:buFont typeface="+mj-lt"/>
              <a:buAutoNum type="arabicPeriod"/>
            </a:pPr>
            <a:r>
              <a:rPr lang="en-US" dirty="0" smtClean="0"/>
              <a:t>Proposed New Language</a:t>
            </a:r>
            <a:endParaRPr lang="en-US" dirty="0"/>
          </a:p>
          <a:p>
            <a:pPr marL="57150" indent="0">
              <a:buNone/>
            </a:pPr>
            <a:endParaRPr lang="en-US" dirty="0" smtClean="0">
              <a:hlinkClick r:id="rId2"/>
            </a:endParaRPr>
          </a:p>
          <a:p>
            <a:pPr marL="57150" indent="0">
              <a:buNone/>
            </a:pPr>
            <a:r>
              <a:rPr lang="en-US" b="1" dirty="0" smtClean="0">
                <a:solidFill>
                  <a:srgbClr val="00B0F0"/>
                </a:solidFill>
                <a:hlinkClick r:id="rId2"/>
              </a:rPr>
              <a:t>https</a:t>
            </a:r>
            <a:r>
              <a:rPr lang="en-US" b="1" dirty="0">
                <a:solidFill>
                  <a:srgbClr val="00B0F0"/>
                </a:solidFill>
                <a:hlinkClick r:id="rId2"/>
              </a:rPr>
              <a:t>://</a:t>
            </a:r>
            <a:r>
              <a:rPr lang="en-US" b="1" dirty="0" smtClean="0">
                <a:solidFill>
                  <a:srgbClr val="00B0F0"/>
                </a:solidFill>
                <a:hlinkClick r:id="rId2"/>
              </a:rPr>
              <a:t>www.surveymonkey.com/r/SDNV5W3</a:t>
            </a:r>
            <a:endParaRPr lang="en-US" b="1" dirty="0" smtClean="0">
              <a:solidFill>
                <a:srgbClr val="00B0F0"/>
              </a:solidFill>
            </a:endParaRPr>
          </a:p>
          <a:p>
            <a:pPr marL="57150" indent="0">
              <a:buNone/>
            </a:pPr>
            <a:endParaRPr lang="en-US" dirty="0"/>
          </a:p>
        </p:txBody>
      </p:sp>
    </p:spTree>
    <p:extLst>
      <p:ext uri="{BB962C8B-B14F-4D97-AF65-F5344CB8AC3E}">
        <p14:creationId xmlns:p14="http://schemas.microsoft.com/office/powerpoint/2010/main" val="9251814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TM02900722[[fn=Ion Boardroom]]</Template>
  <TotalTime>87</TotalTime>
  <Words>991</Words>
  <Application>Microsoft Office PowerPoint</Application>
  <PresentationFormat>Widescreen</PresentationFormat>
  <Paragraphs>83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Century Gothic</vt:lpstr>
      <vt:lpstr>Symbol</vt:lpstr>
      <vt:lpstr>Wingdings</vt:lpstr>
      <vt:lpstr>Wingdings 3</vt:lpstr>
      <vt:lpstr>Ion Boardroom</vt:lpstr>
      <vt:lpstr>Article 25</vt:lpstr>
      <vt:lpstr>Definitions</vt:lpstr>
      <vt:lpstr>Status Changes—signed side letter</vt:lpstr>
      <vt:lpstr>Current Job Vacancy Language</vt:lpstr>
      <vt:lpstr>Proposed Job Vacancy Language</vt:lpstr>
      <vt:lpstr>Pros</vt:lpstr>
      <vt:lpstr>Cons</vt:lpstr>
      <vt:lpstr>Discussion</vt:lpstr>
      <vt:lpstr>Vote</vt:lpstr>
    </vt:vector>
  </TitlesOfParts>
  <Company>Tahoe Forest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Article 25</dc:title>
  <dc:creator>Lichtig-Groom, Jessica</dc:creator>
  <cp:lastModifiedBy>Lichtig-Groom, Jessica</cp:lastModifiedBy>
  <cp:revision>8</cp:revision>
  <dcterms:created xsi:type="dcterms:W3CDTF">2025-09-10T23:12:00Z</dcterms:created>
  <dcterms:modified xsi:type="dcterms:W3CDTF">2025-09-11T00:39:56Z</dcterms:modified>
</cp:coreProperties>
</file>