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75" r:id="rId6"/>
    <p:sldId id="265" r:id="rId7"/>
    <p:sldId id="266" r:id="rId8"/>
    <p:sldId id="269" r:id="rId9"/>
    <p:sldId id="262" r:id="rId10"/>
    <p:sldId id="263" r:id="rId11"/>
    <p:sldId id="264" r:id="rId12"/>
    <p:sldId id="268" r:id="rId13"/>
    <p:sldId id="267" r:id="rId14"/>
    <p:sldId id="271" r:id="rId15"/>
    <p:sldId id="270" r:id="rId16"/>
    <p:sldId id="272" r:id="rId17"/>
    <p:sldId id="274" r:id="rId18"/>
    <p:sldId id="278" r:id="rId19"/>
    <p:sldId id="276" r:id="rId20"/>
    <p:sldId id="279" r:id="rId21"/>
    <p:sldId id="260" r:id="rId22"/>
    <p:sldId id="273"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2" d="100"/>
          <a:sy n="112" d="100"/>
        </p:scale>
        <p:origin x="49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en-US"/>
          </a:p>
        </p:txBody>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12/16/2025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12/16/2025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12/16/2025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US"/>
            </a:p>
          </p:txBody>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US"/>
            </a:p>
          </p:txBody>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US"/>
            </a:p>
          </p:txBody>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US"/>
            </a:p>
          </p:txBody>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US"/>
            </a:p>
          </p:txBody>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US"/>
            </a:p>
          </p:txBody>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US"/>
            </a:p>
          </p:txBody>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US"/>
            </a:p>
          </p:txBody>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US"/>
            </a:p>
          </p:txBody>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US"/>
            </a:p>
          </p:txBody>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US"/>
            </a:p>
          </p:txBody>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US"/>
            </a:p>
          </p:txBody>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US"/>
            </a:p>
          </p:txBody>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US"/>
            </a:p>
          </p:txBody>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US"/>
            </a:p>
          </p:txBody>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US"/>
            </a:p>
          </p:txBody>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US"/>
            </a:p>
          </p:txBody>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US"/>
            </a:p>
          </p:txBody>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US"/>
            </a:p>
          </p:txBody>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US"/>
            </a:p>
          </p:txBody>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US"/>
            </a:p>
          </p:txBody>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US"/>
            </a:p>
          </p:txBody>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US"/>
            </a:p>
          </p:txBody>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US"/>
            </a:p>
          </p:txBody>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12/16/2025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D37E2E-B549-4029-967F-476A97FE3232}"/>
              </a:ext>
            </a:extLst>
          </p:cNvPr>
          <p:cNvSpPr>
            <a:spLocks noGrp="1"/>
          </p:cNvSpPr>
          <p:nvPr>
            <p:ph type="ctrTitle"/>
          </p:nvPr>
        </p:nvSpPr>
        <p:spPr/>
        <p:txBody>
          <a:bodyPr/>
          <a:lstStyle/>
          <a:p>
            <a:r>
              <a:rPr lang="en-US" dirty="0"/>
              <a:t>MOU Union Contract 2026</a:t>
            </a:r>
          </a:p>
        </p:txBody>
      </p:sp>
      <p:sp>
        <p:nvSpPr>
          <p:cNvPr id="3" name="Subtitle 2">
            <a:extLst>
              <a:ext uri="{FF2B5EF4-FFF2-40B4-BE49-F238E27FC236}">
                <a16:creationId xmlns:a16="http://schemas.microsoft.com/office/drawing/2014/main" id="{7BF8FA36-7866-4733-980D-5A57BE321357}"/>
              </a:ext>
            </a:extLst>
          </p:cNvPr>
          <p:cNvSpPr>
            <a:spLocks noGrp="1"/>
          </p:cNvSpPr>
          <p:nvPr>
            <p:ph type="subTitle" idx="1"/>
          </p:nvPr>
        </p:nvSpPr>
        <p:spPr/>
        <p:txBody>
          <a:bodyPr/>
          <a:lstStyle/>
          <a:p>
            <a:r>
              <a:rPr lang="en-US" dirty="0"/>
              <a:t>Updates on the upcoming proposed MOU Union Contract </a:t>
            </a:r>
          </a:p>
          <a:p>
            <a:r>
              <a:rPr lang="en-US" dirty="0"/>
              <a:t>1/1/2026 - 06/30/2027 (18 month contract)</a:t>
            </a:r>
          </a:p>
        </p:txBody>
      </p:sp>
    </p:spTree>
    <p:extLst>
      <p:ext uri="{BB962C8B-B14F-4D97-AF65-F5344CB8AC3E}">
        <p14:creationId xmlns:p14="http://schemas.microsoft.com/office/powerpoint/2010/main" val="36589625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CE753A-7AA2-4777-8244-61720868A572}"/>
              </a:ext>
            </a:extLst>
          </p:cNvPr>
          <p:cNvSpPr>
            <a:spLocks noGrp="1"/>
          </p:cNvSpPr>
          <p:nvPr>
            <p:ph type="title"/>
          </p:nvPr>
        </p:nvSpPr>
        <p:spPr>
          <a:xfrm>
            <a:off x="1964267" y="624110"/>
            <a:ext cx="9540346" cy="1280890"/>
          </a:xfrm>
        </p:spPr>
        <p:txBody>
          <a:bodyPr/>
          <a:lstStyle/>
          <a:p>
            <a:r>
              <a:rPr lang="en-US" dirty="0"/>
              <a:t>Long Term Sick – Hired on or after1/1/2026 </a:t>
            </a:r>
          </a:p>
        </p:txBody>
      </p:sp>
      <p:sp>
        <p:nvSpPr>
          <p:cNvPr id="3" name="Content Placeholder 2">
            <a:extLst>
              <a:ext uri="{FF2B5EF4-FFF2-40B4-BE49-F238E27FC236}">
                <a16:creationId xmlns:a16="http://schemas.microsoft.com/office/drawing/2014/main" id="{C8187D3C-CF64-45BE-8A10-036F94730009}"/>
              </a:ext>
            </a:extLst>
          </p:cNvPr>
          <p:cNvSpPr>
            <a:spLocks noGrp="1"/>
          </p:cNvSpPr>
          <p:nvPr>
            <p:ph idx="1"/>
          </p:nvPr>
        </p:nvSpPr>
        <p:spPr>
          <a:xfrm>
            <a:off x="2184400" y="1642532"/>
            <a:ext cx="9320212" cy="4268689"/>
          </a:xfrm>
        </p:spPr>
        <p:txBody>
          <a:bodyPr/>
          <a:lstStyle/>
          <a:p>
            <a:r>
              <a:rPr lang="en-US" dirty="0"/>
              <a:t>For all employees hired on or after 1/1/2026: (when separating from the District)</a:t>
            </a:r>
          </a:p>
          <a:p>
            <a:pPr lvl="1"/>
            <a:r>
              <a:rPr lang="en-US" dirty="0"/>
              <a:t>The Long Term Sick bank will have a cap of 500 hours</a:t>
            </a:r>
          </a:p>
          <a:p>
            <a:pPr lvl="1"/>
            <a:r>
              <a:rPr lang="en-US" dirty="0"/>
              <a:t>The Long Term sick pay out after 15 years of continuous service will be 50% of hours not to exceed 250 hours with a dollar amount max of $7500.0</a:t>
            </a:r>
          </a:p>
          <a:p>
            <a:pPr lvl="1"/>
            <a:r>
              <a:rPr lang="en-US" dirty="0"/>
              <a:t>The Long Term Sick pay out after 20 years of continuous service will be 75% of hours not to exceed 375 hours with a dollar amount max of $22,500.00</a:t>
            </a:r>
          </a:p>
          <a:p>
            <a:r>
              <a:rPr lang="en-US" dirty="0"/>
              <a:t>This will be for all employees covered in any represented Job Classification regardless of EA/EAP/OPC status.</a:t>
            </a:r>
          </a:p>
        </p:txBody>
      </p:sp>
    </p:spTree>
    <p:extLst>
      <p:ext uri="{BB962C8B-B14F-4D97-AF65-F5344CB8AC3E}">
        <p14:creationId xmlns:p14="http://schemas.microsoft.com/office/powerpoint/2010/main" val="2886898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647EE-6006-4D00-911A-CA0C30E0293B}"/>
              </a:ext>
            </a:extLst>
          </p:cNvPr>
          <p:cNvSpPr>
            <a:spLocks noGrp="1"/>
          </p:cNvSpPr>
          <p:nvPr>
            <p:ph type="title"/>
          </p:nvPr>
        </p:nvSpPr>
        <p:spPr/>
        <p:txBody>
          <a:bodyPr/>
          <a:lstStyle/>
          <a:p>
            <a:r>
              <a:rPr lang="en-US" dirty="0"/>
              <a:t>Bonus PL Dump</a:t>
            </a:r>
          </a:p>
        </p:txBody>
      </p:sp>
      <p:sp>
        <p:nvSpPr>
          <p:cNvPr id="3" name="Content Placeholder 2">
            <a:extLst>
              <a:ext uri="{FF2B5EF4-FFF2-40B4-BE49-F238E27FC236}">
                <a16:creationId xmlns:a16="http://schemas.microsoft.com/office/drawing/2014/main" id="{7B294DA4-F935-4AC6-94CB-2BF24C2BBD9A}"/>
              </a:ext>
            </a:extLst>
          </p:cNvPr>
          <p:cNvSpPr>
            <a:spLocks noGrp="1"/>
          </p:cNvSpPr>
          <p:nvPr>
            <p:ph idx="1"/>
          </p:nvPr>
        </p:nvSpPr>
        <p:spPr>
          <a:xfrm>
            <a:off x="2589212" y="1439333"/>
            <a:ext cx="8915400" cy="4471889"/>
          </a:xfrm>
        </p:spPr>
        <p:txBody>
          <a:bodyPr>
            <a:normAutofit/>
          </a:bodyPr>
          <a:lstStyle/>
          <a:p>
            <a:pPr marL="0" indent="0">
              <a:buNone/>
            </a:pPr>
            <a:r>
              <a:rPr lang="en-US" dirty="0"/>
              <a:t>The results of the survey monkey to membership showed a desire for an increase in PL accrual.  While Management was not inclined to agree to this, they did concede to an annual “bonus dump” of PL as described below. </a:t>
            </a:r>
          </a:p>
          <a:p>
            <a:endParaRPr lang="en-US" dirty="0"/>
          </a:p>
          <a:p>
            <a:r>
              <a:rPr lang="en-US" dirty="0"/>
              <a:t>Full time employees will receive 8 hours of “bonus PL” in a separate account annually starting at year 2 of employment. These hours can be used just like PL. They are not eligible to be cashed out if an employees leaves the employment of the District. </a:t>
            </a:r>
          </a:p>
          <a:p>
            <a:r>
              <a:rPr lang="en-US" dirty="0"/>
              <a:t>Part Time employees will receive 4 hours of “bonus PL” in a separate account annually starting at year 2 of employment. These hours can be used just like PL. They are not eligible to be cashed out if an employees leaves the employment of the District. </a:t>
            </a:r>
          </a:p>
          <a:p>
            <a:r>
              <a:rPr lang="en-US" dirty="0"/>
              <a:t>Full Time employees max PL amount will increase from 240 to 270 after 8 years of continuous employment.</a:t>
            </a:r>
          </a:p>
          <a:p>
            <a:endParaRPr lang="en-US" dirty="0"/>
          </a:p>
        </p:txBody>
      </p:sp>
    </p:spTree>
    <p:extLst>
      <p:ext uri="{BB962C8B-B14F-4D97-AF65-F5344CB8AC3E}">
        <p14:creationId xmlns:p14="http://schemas.microsoft.com/office/powerpoint/2010/main" val="12399548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647EE-6006-4D00-911A-CA0C30E0293B}"/>
              </a:ext>
            </a:extLst>
          </p:cNvPr>
          <p:cNvSpPr>
            <a:spLocks noGrp="1"/>
          </p:cNvSpPr>
          <p:nvPr>
            <p:ph type="title"/>
          </p:nvPr>
        </p:nvSpPr>
        <p:spPr/>
        <p:txBody>
          <a:bodyPr/>
          <a:lstStyle/>
          <a:p>
            <a:r>
              <a:rPr lang="en-US" dirty="0"/>
              <a:t>Paid Personal Leave for Schedule Shifts</a:t>
            </a:r>
          </a:p>
        </p:txBody>
      </p:sp>
      <p:sp>
        <p:nvSpPr>
          <p:cNvPr id="3" name="Content Placeholder 2">
            <a:extLst>
              <a:ext uri="{FF2B5EF4-FFF2-40B4-BE49-F238E27FC236}">
                <a16:creationId xmlns:a16="http://schemas.microsoft.com/office/drawing/2014/main" id="{7B294DA4-F935-4AC6-94CB-2BF24C2BBD9A}"/>
              </a:ext>
            </a:extLst>
          </p:cNvPr>
          <p:cNvSpPr>
            <a:spLocks noGrp="1"/>
          </p:cNvSpPr>
          <p:nvPr>
            <p:ph idx="1"/>
          </p:nvPr>
        </p:nvSpPr>
        <p:spPr>
          <a:xfrm>
            <a:off x="1845733" y="1430867"/>
            <a:ext cx="9658879" cy="4480355"/>
          </a:xfrm>
        </p:spPr>
        <p:txBody>
          <a:bodyPr>
            <a:noAutofit/>
          </a:bodyPr>
          <a:lstStyle/>
          <a:p>
            <a:r>
              <a:rPr lang="en-US" sz="2000" dirty="0"/>
              <a:t>The following are the proposed changes for use of Paid Personal Leave:</a:t>
            </a:r>
          </a:p>
          <a:p>
            <a:r>
              <a:rPr lang="en-US" sz="2000" dirty="0"/>
              <a:t>Any employee may elect to use Paid Personal Leave for any scheduled shift on a schedule that has been officially posted. </a:t>
            </a:r>
          </a:p>
          <a:p>
            <a:pPr lvl="1"/>
            <a:r>
              <a:rPr lang="en-US" sz="2000" dirty="0"/>
              <a:t>Ex: If a Part Time employee has picked up an extra shift in any Work Week or Pay Period and then is either cancelled from that shift or decides to give that shift to another employee, they may take PL for the hours for which they were scheduled even if it exceeds their FTE for that Pay Period.  Employees are not required to take PL beyond their FTE unless they so choose. </a:t>
            </a:r>
          </a:p>
          <a:p>
            <a:pPr lvl="1"/>
            <a:r>
              <a:rPr lang="en-US" sz="2000" dirty="0"/>
              <a:t>This is exclusive of Article 10 “Pay for Working Schedule Days Off”.  The rules and requirement for both Additional Shift and Critical Shift Coverage must be followed to remain eligible for overtime pay for those shifts. </a:t>
            </a:r>
          </a:p>
        </p:txBody>
      </p:sp>
    </p:spTree>
    <p:extLst>
      <p:ext uri="{BB962C8B-B14F-4D97-AF65-F5344CB8AC3E}">
        <p14:creationId xmlns:p14="http://schemas.microsoft.com/office/powerpoint/2010/main" val="14725369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647EE-6006-4D00-911A-CA0C30E0293B}"/>
              </a:ext>
            </a:extLst>
          </p:cNvPr>
          <p:cNvSpPr>
            <a:spLocks noGrp="1"/>
          </p:cNvSpPr>
          <p:nvPr>
            <p:ph type="title"/>
          </p:nvPr>
        </p:nvSpPr>
        <p:spPr>
          <a:xfrm>
            <a:off x="2592925" y="279400"/>
            <a:ext cx="8911687" cy="880533"/>
          </a:xfrm>
        </p:spPr>
        <p:txBody>
          <a:bodyPr/>
          <a:lstStyle/>
          <a:p>
            <a:r>
              <a:rPr lang="en-US" dirty="0"/>
              <a:t>Education Reimbursement </a:t>
            </a:r>
          </a:p>
        </p:txBody>
      </p:sp>
      <p:sp>
        <p:nvSpPr>
          <p:cNvPr id="3" name="Content Placeholder 2">
            <a:extLst>
              <a:ext uri="{FF2B5EF4-FFF2-40B4-BE49-F238E27FC236}">
                <a16:creationId xmlns:a16="http://schemas.microsoft.com/office/drawing/2014/main" id="{7B294DA4-F935-4AC6-94CB-2BF24C2BBD9A}"/>
              </a:ext>
            </a:extLst>
          </p:cNvPr>
          <p:cNvSpPr>
            <a:spLocks noGrp="1"/>
          </p:cNvSpPr>
          <p:nvPr>
            <p:ph idx="1"/>
          </p:nvPr>
        </p:nvSpPr>
        <p:spPr>
          <a:xfrm>
            <a:off x="1913467" y="1270000"/>
            <a:ext cx="9591145" cy="4641222"/>
          </a:xfrm>
        </p:spPr>
        <p:txBody>
          <a:bodyPr>
            <a:normAutofit fontScale="25000" lnSpcReduction="20000"/>
          </a:bodyPr>
          <a:lstStyle/>
          <a:p>
            <a:pPr marL="0" indent="0">
              <a:buNone/>
            </a:pPr>
            <a:r>
              <a:rPr lang="en-US" sz="6200" dirty="0"/>
              <a:t>The following are the proposed changes to the Education Reimbursement</a:t>
            </a:r>
          </a:p>
          <a:p>
            <a:r>
              <a:rPr lang="en-US" sz="6200" dirty="0"/>
              <a:t>Employees who are approved and who are attending an all-day conference/class that is in excess of eight (8) hours may request to use their education hours up to the hours of their missed shift in lieu of using Paid Personal Leave (PL). This only applies to those who are missing a Scheduled Shift.</a:t>
            </a:r>
          </a:p>
          <a:p>
            <a:r>
              <a:rPr lang="en-US" sz="6200" dirty="0"/>
              <a:t>Employees who are approved for education on a normally scheduled day may use the EDU hours for that day and not be required to use PL</a:t>
            </a:r>
          </a:p>
          <a:p>
            <a:r>
              <a:rPr lang="en-US" sz="6200" dirty="0"/>
              <a:t>Employees are eligible to take EDU hours above their FTE in any given Work Week as it not inclusive of overtime or benefits.</a:t>
            </a:r>
          </a:p>
          <a:p>
            <a:pPr marL="0" indent="0">
              <a:buNone/>
            </a:pPr>
            <a:endParaRPr lang="en-US" sz="6200" dirty="0"/>
          </a:p>
          <a:p>
            <a:pPr marL="0" indent="0">
              <a:buNone/>
            </a:pPr>
            <a:r>
              <a:rPr lang="en-US" sz="6200" dirty="0"/>
              <a:t>Advanced Practice Providers:</a:t>
            </a:r>
          </a:p>
          <a:p>
            <a:r>
              <a:rPr lang="en-US" sz="6200" dirty="0"/>
              <a:t>APP will have an increase of 8 hours annually for both Full Time and Part Time employees</a:t>
            </a:r>
          </a:p>
          <a:p>
            <a:r>
              <a:rPr lang="en-US" sz="6200" dirty="0"/>
              <a:t>APP education allotments for both hours and dollar reimbursement will not roll over annually</a:t>
            </a:r>
          </a:p>
          <a:p>
            <a:r>
              <a:rPr lang="en-US" sz="6200" dirty="0"/>
              <a:t>No increase or change to Per Diem APP education </a:t>
            </a:r>
          </a:p>
          <a:p>
            <a:pPr marL="0" indent="0">
              <a:buNone/>
            </a:pPr>
            <a:endParaRPr lang="en-US" sz="6200" dirty="0"/>
          </a:p>
          <a:p>
            <a:pPr marL="0" indent="0">
              <a:buNone/>
            </a:pPr>
            <a:r>
              <a:rPr lang="en-US" sz="6200" dirty="0"/>
              <a:t>TFH employees (excluding APP)</a:t>
            </a:r>
          </a:p>
          <a:p>
            <a:r>
              <a:rPr lang="en-US" sz="6200" dirty="0"/>
              <a:t>No changes to hours, dollar reimbursements or roll over</a:t>
            </a:r>
          </a:p>
          <a:p>
            <a:endParaRPr lang="en-US" dirty="0"/>
          </a:p>
          <a:p>
            <a:pPr marL="0" indent="0">
              <a:buNone/>
            </a:pPr>
            <a:endParaRPr lang="en-US" dirty="0"/>
          </a:p>
          <a:p>
            <a:endParaRPr lang="en-US" dirty="0"/>
          </a:p>
        </p:txBody>
      </p:sp>
    </p:spTree>
    <p:extLst>
      <p:ext uri="{BB962C8B-B14F-4D97-AF65-F5344CB8AC3E}">
        <p14:creationId xmlns:p14="http://schemas.microsoft.com/office/powerpoint/2010/main" val="4516970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647EE-6006-4D00-911A-CA0C30E0293B}"/>
              </a:ext>
            </a:extLst>
          </p:cNvPr>
          <p:cNvSpPr>
            <a:spLocks noGrp="1"/>
          </p:cNvSpPr>
          <p:nvPr>
            <p:ph type="title"/>
          </p:nvPr>
        </p:nvSpPr>
        <p:spPr/>
        <p:txBody>
          <a:bodyPr>
            <a:normAutofit fontScale="90000"/>
          </a:bodyPr>
          <a:lstStyle/>
          <a:p>
            <a:r>
              <a:rPr lang="en-US" dirty="0"/>
              <a:t>Preceptor Pay</a:t>
            </a:r>
            <a:br>
              <a:rPr lang="en-US" dirty="0"/>
            </a:br>
            <a:r>
              <a:rPr lang="en-US" sz="1600" dirty="0"/>
              <a:t>The following flat rate stipend is proposed for employees performing preceptor duties and scheduled as such:</a:t>
            </a:r>
            <a:br>
              <a:rPr lang="en-US" dirty="0"/>
            </a:br>
            <a:endParaRPr lang="en-US" dirty="0"/>
          </a:p>
        </p:txBody>
      </p:sp>
      <p:graphicFrame>
        <p:nvGraphicFramePr>
          <p:cNvPr id="6" name="Content Placeholder 5">
            <a:extLst>
              <a:ext uri="{FF2B5EF4-FFF2-40B4-BE49-F238E27FC236}">
                <a16:creationId xmlns:a16="http://schemas.microsoft.com/office/drawing/2014/main" id="{0A17A5F2-4513-4384-A9EF-323A0F64D9AF}"/>
              </a:ext>
            </a:extLst>
          </p:cNvPr>
          <p:cNvGraphicFramePr>
            <a:graphicFrameLocks noGrp="1"/>
          </p:cNvGraphicFramePr>
          <p:nvPr>
            <p:ph idx="1"/>
            <p:extLst>
              <p:ext uri="{D42A27DB-BD31-4B8C-83A1-F6EECF244321}">
                <p14:modId xmlns:p14="http://schemas.microsoft.com/office/powerpoint/2010/main" val="3652222402"/>
              </p:ext>
            </p:extLst>
          </p:nvPr>
        </p:nvGraphicFramePr>
        <p:xfrm>
          <a:off x="2589213" y="2133600"/>
          <a:ext cx="3566160" cy="2966720"/>
        </p:xfrm>
        <a:graphic>
          <a:graphicData uri="http://schemas.openxmlformats.org/drawingml/2006/table">
            <a:tbl>
              <a:tblPr firstRow="1" bandRow="1">
                <a:tableStyleId>{5C22544A-7EE6-4342-B048-85BDC9FD1C3A}</a:tableStyleId>
              </a:tblPr>
              <a:tblGrid>
                <a:gridCol w="1783080">
                  <a:extLst>
                    <a:ext uri="{9D8B030D-6E8A-4147-A177-3AD203B41FA5}">
                      <a16:colId xmlns:a16="http://schemas.microsoft.com/office/drawing/2014/main" val="2150182292"/>
                    </a:ext>
                  </a:extLst>
                </a:gridCol>
                <a:gridCol w="1783080">
                  <a:extLst>
                    <a:ext uri="{9D8B030D-6E8A-4147-A177-3AD203B41FA5}">
                      <a16:colId xmlns:a16="http://schemas.microsoft.com/office/drawing/2014/main" val="2258220946"/>
                    </a:ext>
                  </a:extLst>
                </a:gridCol>
              </a:tblGrid>
              <a:tr h="370840">
                <a:tc gridSpan="2">
                  <a:txBody>
                    <a:bodyPr/>
                    <a:lstStyle/>
                    <a:p>
                      <a:pPr marL="0" marR="0" algn="ct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EAP/EAP OPC</a:t>
                      </a:r>
                      <a:endParaRPr lang="en-US" sz="1100" kern="100" dirty="0">
                        <a:effectLst/>
                        <a:latin typeface="Arial" panose="020B0604020202020204" pitchFamily="34" charset="0"/>
                        <a:ea typeface="Aptos"/>
                        <a:cs typeface="Times New Roman" panose="02020603050405020304" pitchFamily="18" charset="0"/>
                      </a:endParaRPr>
                    </a:p>
                  </a:txBody>
                  <a:tcPr marL="68580" marR="68580" marT="0" marB="0" anchor="b"/>
                </a:tc>
                <a:tc hMerge="1">
                  <a:txBody>
                    <a:bodyPr/>
                    <a:lstStyle/>
                    <a:p>
                      <a:endParaRPr lang="en-US"/>
                    </a:p>
                  </a:txBody>
                  <a:tcPr/>
                </a:tc>
                <a:extLst>
                  <a:ext uri="{0D108BD9-81ED-4DB2-BD59-A6C34878D82A}">
                    <a16:rowId xmlns:a16="http://schemas.microsoft.com/office/drawing/2014/main" val="3618593985"/>
                  </a:ext>
                </a:extLst>
              </a:tr>
              <a:tr h="370840">
                <a:tc>
                  <a:txBody>
                    <a:bodyPr/>
                    <a:lstStyle/>
                    <a:p>
                      <a:pPr marL="0" marR="0" algn="l">
                        <a:lnSpc>
                          <a:spcPct val="107000"/>
                        </a:lnSpc>
                        <a:spcBef>
                          <a:spcPts val="0"/>
                        </a:spcBef>
                        <a:spcAft>
                          <a:spcPts val="0"/>
                        </a:spcAft>
                      </a:pPr>
                      <a:r>
                        <a:rPr lang="en-US" sz="1100" kern="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8 Hour Shift</a:t>
                      </a:r>
                      <a:endParaRPr lang="en-US" sz="1100" kern="100">
                        <a:effectLst/>
                        <a:latin typeface="Arial" panose="020B0604020202020204" pitchFamily="34" charset="0"/>
                        <a:ea typeface="Aptos"/>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100" kern="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$30.00</a:t>
                      </a:r>
                      <a:endParaRPr lang="en-US" sz="1100" kern="100">
                        <a:effectLst/>
                        <a:latin typeface="Arial" panose="020B0604020202020204" pitchFamily="34" charset="0"/>
                        <a:ea typeface="Aptos"/>
                        <a:cs typeface="Times New Roman" panose="02020603050405020304" pitchFamily="18" charset="0"/>
                      </a:endParaRPr>
                    </a:p>
                  </a:txBody>
                  <a:tcPr marL="68580" marR="68580" marT="0" marB="0" anchor="b"/>
                </a:tc>
                <a:extLst>
                  <a:ext uri="{0D108BD9-81ED-4DB2-BD59-A6C34878D82A}">
                    <a16:rowId xmlns:a16="http://schemas.microsoft.com/office/drawing/2014/main" val="1356999593"/>
                  </a:ext>
                </a:extLst>
              </a:tr>
              <a:tr h="370840">
                <a:tc>
                  <a:txBody>
                    <a:bodyPr/>
                    <a:lstStyle/>
                    <a:p>
                      <a:pPr marL="0" marR="0" algn="l">
                        <a:lnSpc>
                          <a:spcPct val="107000"/>
                        </a:lnSpc>
                        <a:spcBef>
                          <a:spcPts val="0"/>
                        </a:spcBef>
                        <a:spcAft>
                          <a:spcPts val="0"/>
                        </a:spcAft>
                      </a:pPr>
                      <a:r>
                        <a:rPr lang="en-US" sz="1100" kern="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 Hour Shift</a:t>
                      </a:r>
                      <a:endParaRPr lang="en-US" sz="1100" kern="100">
                        <a:effectLst/>
                        <a:latin typeface="Arial" panose="020B0604020202020204" pitchFamily="34" charset="0"/>
                        <a:ea typeface="Aptos"/>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100" kern="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$35.00</a:t>
                      </a:r>
                      <a:endParaRPr lang="en-US" sz="1100" kern="100">
                        <a:effectLst/>
                        <a:latin typeface="Arial" panose="020B0604020202020204" pitchFamily="34" charset="0"/>
                        <a:ea typeface="Aptos"/>
                        <a:cs typeface="Times New Roman" panose="02020603050405020304" pitchFamily="18" charset="0"/>
                      </a:endParaRPr>
                    </a:p>
                  </a:txBody>
                  <a:tcPr marL="68580" marR="68580" marT="0" marB="0" anchor="b"/>
                </a:tc>
                <a:extLst>
                  <a:ext uri="{0D108BD9-81ED-4DB2-BD59-A6C34878D82A}">
                    <a16:rowId xmlns:a16="http://schemas.microsoft.com/office/drawing/2014/main" val="3491276579"/>
                  </a:ext>
                </a:extLst>
              </a:tr>
              <a:tr h="370840">
                <a:tc>
                  <a:txBody>
                    <a:bodyPr/>
                    <a:lstStyle/>
                    <a:p>
                      <a:pPr marL="0" marR="0" algn="l">
                        <a:lnSpc>
                          <a:spcPct val="107000"/>
                        </a:lnSpc>
                        <a:spcBef>
                          <a:spcPts val="0"/>
                        </a:spcBef>
                        <a:spcAft>
                          <a:spcPts val="0"/>
                        </a:spcAft>
                      </a:pPr>
                      <a:r>
                        <a:rPr lang="en-US" sz="1100" kern="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12 Hour Shift </a:t>
                      </a:r>
                      <a:endParaRPr lang="en-US" sz="1100" kern="100" dirty="0">
                        <a:effectLst/>
                        <a:latin typeface="Arial" panose="020B0604020202020204" pitchFamily="34" charset="0"/>
                        <a:ea typeface="Aptos"/>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100" kern="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$40.00</a:t>
                      </a:r>
                      <a:endParaRPr lang="en-US" sz="1100" kern="100">
                        <a:effectLst/>
                        <a:latin typeface="Arial" panose="020B0604020202020204" pitchFamily="34" charset="0"/>
                        <a:ea typeface="Aptos"/>
                        <a:cs typeface="Times New Roman" panose="02020603050405020304" pitchFamily="18" charset="0"/>
                      </a:endParaRPr>
                    </a:p>
                  </a:txBody>
                  <a:tcPr marL="68580" marR="68580" marT="0" marB="0" anchor="b"/>
                </a:tc>
                <a:extLst>
                  <a:ext uri="{0D108BD9-81ED-4DB2-BD59-A6C34878D82A}">
                    <a16:rowId xmlns:a16="http://schemas.microsoft.com/office/drawing/2014/main" val="3200625058"/>
                  </a:ext>
                </a:extLst>
              </a:tr>
              <a:tr h="370840">
                <a:tc gridSpan="2">
                  <a:txBody>
                    <a:bodyPr/>
                    <a:lstStyle/>
                    <a:p>
                      <a:pPr marL="0" marR="0" algn="ctr">
                        <a:lnSpc>
                          <a:spcPct val="107000"/>
                        </a:lnSpc>
                        <a:spcBef>
                          <a:spcPts val="0"/>
                        </a:spcBef>
                        <a:spcAft>
                          <a:spcPts val="0"/>
                        </a:spcAft>
                      </a:pPr>
                      <a:r>
                        <a:rPr lang="en-US" sz="1100" b="1" kern="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EA/EA OPC</a:t>
                      </a:r>
                      <a:endParaRPr lang="en-US" sz="1100" kern="100">
                        <a:effectLst/>
                        <a:latin typeface="Arial" panose="020B0604020202020204" pitchFamily="34" charset="0"/>
                        <a:ea typeface="Aptos"/>
                        <a:cs typeface="Times New Roman" panose="02020603050405020304" pitchFamily="18" charset="0"/>
                      </a:endParaRPr>
                    </a:p>
                  </a:txBody>
                  <a:tcPr marL="68580" marR="68580" marT="0" marB="0" anchor="b"/>
                </a:tc>
                <a:tc hMerge="1">
                  <a:txBody>
                    <a:bodyPr/>
                    <a:lstStyle/>
                    <a:p>
                      <a:endParaRPr lang="en-US"/>
                    </a:p>
                  </a:txBody>
                  <a:tcPr/>
                </a:tc>
                <a:extLst>
                  <a:ext uri="{0D108BD9-81ED-4DB2-BD59-A6C34878D82A}">
                    <a16:rowId xmlns:a16="http://schemas.microsoft.com/office/drawing/2014/main" val="4127561138"/>
                  </a:ext>
                </a:extLst>
              </a:tr>
              <a:tr h="370840">
                <a:tc>
                  <a:txBody>
                    <a:bodyPr/>
                    <a:lstStyle/>
                    <a:p>
                      <a:pPr marL="0" marR="0" algn="l">
                        <a:lnSpc>
                          <a:spcPct val="107000"/>
                        </a:lnSpc>
                        <a:spcBef>
                          <a:spcPts val="0"/>
                        </a:spcBef>
                        <a:spcAft>
                          <a:spcPts val="0"/>
                        </a:spcAft>
                      </a:pPr>
                      <a:r>
                        <a:rPr lang="en-US" sz="1100" kern="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8 Hour Shift</a:t>
                      </a:r>
                      <a:endParaRPr lang="en-US" sz="1100" kern="100">
                        <a:effectLst/>
                        <a:latin typeface="Arial" panose="020B0604020202020204" pitchFamily="34" charset="0"/>
                        <a:ea typeface="Aptos"/>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100" kern="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$20.00</a:t>
                      </a:r>
                      <a:endParaRPr lang="en-US" sz="1100" kern="100">
                        <a:effectLst/>
                        <a:latin typeface="Arial" panose="020B0604020202020204" pitchFamily="34" charset="0"/>
                        <a:ea typeface="Aptos"/>
                        <a:cs typeface="Times New Roman" panose="02020603050405020304" pitchFamily="18" charset="0"/>
                      </a:endParaRPr>
                    </a:p>
                  </a:txBody>
                  <a:tcPr marL="68580" marR="68580" marT="0" marB="0" anchor="b"/>
                </a:tc>
                <a:extLst>
                  <a:ext uri="{0D108BD9-81ED-4DB2-BD59-A6C34878D82A}">
                    <a16:rowId xmlns:a16="http://schemas.microsoft.com/office/drawing/2014/main" val="3592549792"/>
                  </a:ext>
                </a:extLst>
              </a:tr>
              <a:tr h="370840">
                <a:tc>
                  <a:txBody>
                    <a:bodyPr/>
                    <a:lstStyle/>
                    <a:p>
                      <a:pPr marL="0" marR="0" algn="l">
                        <a:lnSpc>
                          <a:spcPct val="107000"/>
                        </a:lnSpc>
                        <a:spcBef>
                          <a:spcPts val="0"/>
                        </a:spcBef>
                        <a:spcAft>
                          <a:spcPts val="0"/>
                        </a:spcAft>
                      </a:pPr>
                      <a:r>
                        <a:rPr lang="en-US" sz="1100" kern="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 Hour Shift</a:t>
                      </a:r>
                      <a:endParaRPr lang="en-US" sz="1100" kern="100">
                        <a:effectLst/>
                        <a:latin typeface="Arial" panose="020B0604020202020204" pitchFamily="34" charset="0"/>
                        <a:ea typeface="Aptos"/>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100" kern="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$25.00</a:t>
                      </a:r>
                      <a:endParaRPr lang="en-US" sz="1100" kern="100">
                        <a:effectLst/>
                        <a:latin typeface="Arial" panose="020B0604020202020204" pitchFamily="34" charset="0"/>
                        <a:ea typeface="Aptos"/>
                        <a:cs typeface="Times New Roman" panose="02020603050405020304" pitchFamily="18" charset="0"/>
                      </a:endParaRPr>
                    </a:p>
                  </a:txBody>
                  <a:tcPr marL="68580" marR="68580" marT="0" marB="0" anchor="b"/>
                </a:tc>
                <a:extLst>
                  <a:ext uri="{0D108BD9-81ED-4DB2-BD59-A6C34878D82A}">
                    <a16:rowId xmlns:a16="http://schemas.microsoft.com/office/drawing/2014/main" val="750503286"/>
                  </a:ext>
                </a:extLst>
              </a:tr>
              <a:tr h="370840">
                <a:tc>
                  <a:txBody>
                    <a:bodyPr/>
                    <a:lstStyle/>
                    <a:p>
                      <a:pPr marL="0" marR="0" algn="l">
                        <a:lnSpc>
                          <a:spcPct val="107000"/>
                        </a:lnSpc>
                        <a:spcBef>
                          <a:spcPts val="0"/>
                        </a:spcBef>
                        <a:spcAft>
                          <a:spcPts val="0"/>
                        </a:spcAft>
                      </a:pPr>
                      <a:r>
                        <a:rPr lang="en-US" sz="1100" kern="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12 Hour Shift </a:t>
                      </a:r>
                      <a:endParaRPr lang="en-US" sz="1100" kern="100" dirty="0">
                        <a:effectLst/>
                        <a:latin typeface="Arial" panose="020B0604020202020204" pitchFamily="34" charset="0"/>
                        <a:ea typeface="Aptos"/>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100" kern="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$30.00</a:t>
                      </a:r>
                      <a:endParaRPr lang="en-US" sz="1100" kern="100" dirty="0">
                        <a:effectLst/>
                        <a:latin typeface="Arial" panose="020B0604020202020204" pitchFamily="34" charset="0"/>
                        <a:ea typeface="Aptos"/>
                        <a:cs typeface="Times New Roman" panose="02020603050405020304" pitchFamily="18" charset="0"/>
                      </a:endParaRPr>
                    </a:p>
                  </a:txBody>
                  <a:tcPr marL="68580" marR="68580" marT="0" marB="0" anchor="b"/>
                </a:tc>
                <a:extLst>
                  <a:ext uri="{0D108BD9-81ED-4DB2-BD59-A6C34878D82A}">
                    <a16:rowId xmlns:a16="http://schemas.microsoft.com/office/drawing/2014/main" val="1835651188"/>
                  </a:ext>
                </a:extLst>
              </a:tr>
            </a:tbl>
          </a:graphicData>
        </a:graphic>
      </p:graphicFrame>
    </p:spTree>
    <p:extLst>
      <p:ext uri="{BB962C8B-B14F-4D97-AF65-F5344CB8AC3E}">
        <p14:creationId xmlns:p14="http://schemas.microsoft.com/office/powerpoint/2010/main" val="29939154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647EE-6006-4D00-911A-CA0C30E0293B}"/>
              </a:ext>
            </a:extLst>
          </p:cNvPr>
          <p:cNvSpPr>
            <a:spLocks noGrp="1"/>
          </p:cNvSpPr>
          <p:nvPr>
            <p:ph type="title"/>
          </p:nvPr>
        </p:nvSpPr>
        <p:spPr/>
        <p:txBody>
          <a:bodyPr/>
          <a:lstStyle/>
          <a:p>
            <a:r>
              <a:rPr lang="en-US" dirty="0"/>
              <a:t>Shift Differential </a:t>
            </a:r>
          </a:p>
        </p:txBody>
      </p:sp>
      <p:sp>
        <p:nvSpPr>
          <p:cNvPr id="3" name="Content Placeholder 2">
            <a:extLst>
              <a:ext uri="{FF2B5EF4-FFF2-40B4-BE49-F238E27FC236}">
                <a16:creationId xmlns:a16="http://schemas.microsoft.com/office/drawing/2014/main" id="{7B294DA4-F935-4AC6-94CB-2BF24C2BBD9A}"/>
              </a:ext>
            </a:extLst>
          </p:cNvPr>
          <p:cNvSpPr>
            <a:spLocks noGrp="1"/>
          </p:cNvSpPr>
          <p:nvPr>
            <p:ph idx="1"/>
          </p:nvPr>
        </p:nvSpPr>
        <p:spPr>
          <a:xfrm>
            <a:off x="2589212" y="1625600"/>
            <a:ext cx="8915400" cy="4285622"/>
          </a:xfrm>
        </p:spPr>
        <p:txBody>
          <a:bodyPr>
            <a:normAutofit fontScale="92500" lnSpcReduction="20000"/>
          </a:bodyPr>
          <a:lstStyle/>
          <a:p>
            <a:pPr marL="0" indent="0">
              <a:buNone/>
            </a:pPr>
            <a:r>
              <a:rPr lang="en-US" dirty="0"/>
              <a:t>The following are the proposed increases to Shift Differential and </a:t>
            </a:r>
            <a:r>
              <a:rPr lang="en-US" dirty="0" err="1"/>
              <a:t>Compenstion</a:t>
            </a:r>
            <a:endParaRPr lang="en-US" dirty="0"/>
          </a:p>
          <a:p>
            <a:endParaRPr lang="en-US" dirty="0"/>
          </a:p>
          <a:p>
            <a:r>
              <a:rPr lang="en-US" dirty="0"/>
              <a:t>Employees working between the hours of 6:00pm (1800 hours) and 11:59pm (2359 hours) will receive an evening Shift Differential of $3.50 per hour.</a:t>
            </a:r>
          </a:p>
          <a:p>
            <a:pPr marL="0" indent="0">
              <a:buNone/>
            </a:pPr>
            <a:r>
              <a:rPr lang="en-US" dirty="0"/>
              <a:t>	(no change)</a:t>
            </a:r>
          </a:p>
          <a:p>
            <a:r>
              <a:rPr lang="en-US" dirty="0"/>
              <a:t>Employees working between the hours of 12:00am (0000 hours) and 7:00am (0700 hours) will receive a night Shift Differential of $7.50 per hour. </a:t>
            </a:r>
          </a:p>
          <a:p>
            <a:pPr marL="457200" lvl="1" indent="0">
              <a:buNone/>
            </a:pPr>
            <a:r>
              <a:rPr lang="en-US" dirty="0"/>
              <a:t>(increase of $2.00 per hour from current rate of $5.50)</a:t>
            </a:r>
          </a:p>
          <a:p>
            <a:r>
              <a:rPr lang="en-US" dirty="0"/>
              <a:t>Employees working between the hours of 12:00am (0000 hours) Saturday and 11:59pm (2359 hours) Sunday will receive a Weekend Shift Differential of $4.25 per hour. </a:t>
            </a:r>
          </a:p>
          <a:p>
            <a:pPr marL="457200" lvl="1" indent="0">
              <a:buNone/>
            </a:pPr>
            <a:r>
              <a:rPr lang="en-US" dirty="0"/>
              <a:t>(increase of .25 per hour from current rate of $4.00)</a:t>
            </a:r>
          </a:p>
          <a:p>
            <a:r>
              <a:rPr lang="en-US" dirty="0"/>
              <a:t>Temporary employees hired on or after 1/1/2026 will receive a 5% differential on their Base Rate of Pay </a:t>
            </a:r>
          </a:p>
          <a:p>
            <a:endParaRPr lang="en-US" dirty="0"/>
          </a:p>
          <a:p>
            <a:pPr marL="457200" lvl="1" indent="0">
              <a:buNone/>
            </a:pPr>
            <a:endParaRPr lang="en-US" dirty="0"/>
          </a:p>
          <a:p>
            <a:pPr marL="457200" lvl="1" indent="0">
              <a:buNone/>
            </a:pPr>
            <a:endParaRPr lang="en-US" dirty="0"/>
          </a:p>
          <a:p>
            <a:pPr marL="457200" lvl="1" indent="0">
              <a:buNone/>
            </a:pPr>
            <a:endParaRPr lang="en-US" dirty="0"/>
          </a:p>
          <a:p>
            <a:endParaRPr lang="en-US" dirty="0"/>
          </a:p>
        </p:txBody>
      </p:sp>
    </p:spTree>
    <p:extLst>
      <p:ext uri="{BB962C8B-B14F-4D97-AF65-F5344CB8AC3E}">
        <p14:creationId xmlns:p14="http://schemas.microsoft.com/office/powerpoint/2010/main" val="35171002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647EE-6006-4D00-911A-CA0C30E0293B}"/>
              </a:ext>
            </a:extLst>
          </p:cNvPr>
          <p:cNvSpPr>
            <a:spLocks noGrp="1"/>
          </p:cNvSpPr>
          <p:nvPr>
            <p:ph type="title"/>
          </p:nvPr>
        </p:nvSpPr>
        <p:spPr/>
        <p:txBody>
          <a:bodyPr/>
          <a:lstStyle/>
          <a:p>
            <a:r>
              <a:rPr lang="en-US" dirty="0"/>
              <a:t>APP On Call and Call in Case Stipend </a:t>
            </a:r>
          </a:p>
        </p:txBody>
      </p:sp>
      <p:sp>
        <p:nvSpPr>
          <p:cNvPr id="3" name="Content Placeholder 2">
            <a:extLst>
              <a:ext uri="{FF2B5EF4-FFF2-40B4-BE49-F238E27FC236}">
                <a16:creationId xmlns:a16="http://schemas.microsoft.com/office/drawing/2014/main" id="{7B294DA4-F935-4AC6-94CB-2BF24C2BBD9A}"/>
              </a:ext>
            </a:extLst>
          </p:cNvPr>
          <p:cNvSpPr>
            <a:spLocks noGrp="1"/>
          </p:cNvSpPr>
          <p:nvPr>
            <p:ph idx="1"/>
          </p:nvPr>
        </p:nvSpPr>
        <p:spPr>
          <a:xfrm>
            <a:off x="2589212" y="1540933"/>
            <a:ext cx="8915400" cy="4692955"/>
          </a:xfrm>
        </p:spPr>
        <p:txBody>
          <a:bodyPr/>
          <a:lstStyle/>
          <a:p>
            <a:r>
              <a:rPr lang="en-US" dirty="0"/>
              <a:t>The following is proposed:</a:t>
            </a:r>
          </a:p>
          <a:p>
            <a:r>
              <a:rPr lang="en-US" dirty="0"/>
              <a:t>APP on call increases and case stipend:</a:t>
            </a:r>
          </a:p>
          <a:p>
            <a:endParaRPr lang="en-US" dirty="0"/>
          </a:p>
        </p:txBody>
      </p:sp>
      <p:graphicFrame>
        <p:nvGraphicFramePr>
          <p:cNvPr id="4" name="Table 3">
            <a:extLst>
              <a:ext uri="{FF2B5EF4-FFF2-40B4-BE49-F238E27FC236}">
                <a16:creationId xmlns:a16="http://schemas.microsoft.com/office/drawing/2014/main" id="{E5C3F049-6F95-4186-92AF-09D252A375F5}"/>
              </a:ext>
            </a:extLst>
          </p:cNvPr>
          <p:cNvGraphicFramePr>
            <a:graphicFrameLocks noGrp="1"/>
          </p:cNvGraphicFramePr>
          <p:nvPr>
            <p:extLst>
              <p:ext uri="{D42A27DB-BD31-4B8C-83A1-F6EECF244321}">
                <p14:modId xmlns:p14="http://schemas.microsoft.com/office/powerpoint/2010/main" val="257970896"/>
              </p:ext>
            </p:extLst>
          </p:nvPr>
        </p:nvGraphicFramePr>
        <p:xfrm>
          <a:off x="2589213" y="3011424"/>
          <a:ext cx="8915400" cy="3222464"/>
        </p:xfrm>
        <a:graphic>
          <a:graphicData uri="http://schemas.openxmlformats.org/drawingml/2006/table">
            <a:tbl>
              <a:tblPr firstRow="1" firstCol="1" bandRow="1">
                <a:tableStyleId>{5C22544A-7EE6-4342-B048-85BDC9FD1C3A}</a:tableStyleId>
              </a:tblPr>
              <a:tblGrid>
                <a:gridCol w="2228850">
                  <a:extLst>
                    <a:ext uri="{9D8B030D-6E8A-4147-A177-3AD203B41FA5}">
                      <a16:colId xmlns:a16="http://schemas.microsoft.com/office/drawing/2014/main" val="3787621311"/>
                    </a:ext>
                  </a:extLst>
                </a:gridCol>
                <a:gridCol w="2228850">
                  <a:extLst>
                    <a:ext uri="{9D8B030D-6E8A-4147-A177-3AD203B41FA5}">
                      <a16:colId xmlns:a16="http://schemas.microsoft.com/office/drawing/2014/main" val="3189197435"/>
                    </a:ext>
                  </a:extLst>
                </a:gridCol>
                <a:gridCol w="2228850">
                  <a:extLst>
                    <a:ext uri="{9D8B030D-6E8A-4147-A177-3AD203B41FA5}">
                      <a16:colId xmlns:a16="http://schemas.microsoft.com/office/drawing/2014/main" val="2813400138"/>
                    </a:ext>
                  </a:extLst>
                </a:gridCol>
                <a:gridCol w="2228850">
                  <a:extLst>
                    <a:ext uri="{9D8B030D-6E8A-4147-A177-3AD203B41FA5}">
                      <a16:colId xmlns:a16="http://schemas.microsoft.com/office/drawing/2014/main" val="1037083151"/>
                    </a:ext>
                  </a:extLst>
                </a:gridCol>
              </a:tblGrid>
              <a:tr h="407683">
                <a:tc>
                  <a:txBody>
                    <a:bodyPr/>
                    <a:lstStyle/>
                    <a:p>
                      <a:pPr marL="0" marR="0" algn="just">
                        <a:lnSpc>
                          <a:spcPct val="115000"/>
                        </a:lnSpc>
                        <a:spcBef>
                          <a:spcPts val="0"/>
                        </a:spcBef>
                        <a:spcAft>
                          <a:spcPts val="0"/>
                        </a:spcAft>
                      </a:pPr>
                      <a:r>
                        <a:rPr lang="en-US" sz="1100" kern="100">
                          <a:effectLst/>
                        </a:rPr>
                        <a:t>Job Title / Group</a:t>
                      </a:r>
                      <a:endParaRPr lang="en-US" sz="1200" kern="100">
                        <a:effectLst/>
                        <a:latin typeface="Aptos"/>
                        <a:ea typeface="Aptos"/>
                        <a:cs typeface="Times New Roman" panose="02020603050405020304" pitchFamily="18" charset="0"/>
                      </a:endParaRPr>
                    </a:p>
                  </a:txBody>
                  <a:tcPr marL="9525" marR="9525" marT="9525" marB="9525" anchor="ctr"/>
                </a:tc>
                <a:tc>
                  <a:txBody>
                    <a:bodyPr/>
                    <a:lstStyle/>
                    <a:p>
                      <a:pPr marL="0" marR="0" algn="just">
                        <a:lnSpc>
                          <a:spcPct val="115000"/>
                        </a:lnSpc>
                        <a:spcBef>
                          <a:spcPts val="0"/>
                        </a:spcBef>
                        <a:spcAft>
                          <a:spcPts val="0"/>
                        </a:spcAft>
                      </a:pPr>
                      <a:r>
                        <a:rPr lang="en-US" sz="1100" kern="100" dirty="0">
                          <a:effectLst/>
                        </a:rPr>
                        <a:t>Standard</a:t>
                      </a:r>
                      <a:endParaRPr lang="en-US" sz="1200" kern="100" dirty="0">
                        <a:effectLst/>
                        <a:latin typeface="Aptos"/>
                        <a:ea typeface="Aptos"/>
                        <a:cs typeface="Times New Roman" panose="02020603050405020304" pitchFamily="18" charset="0"/>
                      </a:endParaRPr>
                    </a:p>
                  </a:txBody>
                  <a:tcPr marL="9525" marR="9525" marT="9525" marB="9525" anchor="ctr"/>
                </a:tc>
                <a:tc>
                  <a:txBody>
                    <a:bodyPr/>
                    <a:lstStyle/>
                    <a:p>
                      <a:pPr marL="0" marR="0" algn="just">
                        <a:lnSpc>
                          <a:spcPct val="115000"/>
                        </a:lnSpc>
                        <a:spcBef>
                          <a:spcPts val="0"/>
                        </a:spcBef>
                        <a:spcAft>
                          <a:spcPts val="0"/>
                        </a:spcAft>
                      </a:pPr>
                      <a:r>
                        <a:rPr lang="en-US" sz="1100" kern="100">
                          <a:effectLst/>
                        </a:rPr>
                        <a:t>Designated Holiday</a:t>
                      </a:r>
                      <a:endParaRPr lang="en-US" sz="1200" kern="100">
                        <a:effectLst/>
                        <a:latin typeface="Aptos"/>
                        <a:ea typeface="Aptos"/>
                        <a:cs typeface="Times New Roman" panose="02020603050405020304" pitchFamily="18" charset="0"/>
                      </a:endParaRPr>
                    </a:p>
                  </a:txBody>
                  <a:tcPr marL="9525" marR="9525" marT="9525" marB="9525" anchor="ctr"/>
                </a:tc>
                <a:tc>
                  <a:txBody>
                    <a:bodyPr/>
                    <a:lstStyle/>
                    <a:p>
                      <a:pPr marL="0" marR="0" algn="just">
                        <a:lnSpc>
                          <a:spcPct val="115000"/>
                        </a:lnSpc>
                        <a:spcBef>
                          <a:spcPts val="0"/>
                        </a:spcBef>
                        <a:spcAft>
                          <a:spcPts val="0"/>
                        </a:spcAft>
                      </a:pPr>
                      <a:r>
                        <a:rPr lang="en-US" sz="1100" kern="100">
                          <a:effectLst/>
                        </a:rPr>
                        <a:t>Other Compensation</a:t>
                      </a:r>
                      <a:endParaRPr lang="en-US" sz="1200" kern="100">
                        <a:effectLst/>
                        <a:latin typeface="Aptos"/>
                        <a:ea typeface="Aptos"/>
                        <a:cs typeface="Times New Roman" panose="02020603050405020304" pitchFamily="18" charset="0"/>
                      </a:endParaRPr>
                    </a:p>
                  </a:txBody>
                  <a:tcPr marL="9525" marR="9525" marT="9525" marB="9525" anchor="ctr"/>
                </a:tc>
                <a:extLst>
                  <a:ext uri="{0D108BD9-81ED-4DB2-BD59-A6C34878D82A}">
                    <a16:rowId xmlns:a16="http://schemas.microsoft.com/office/drawing/2014/main" val="2316604819"/>
                  </a:ext>
                </a:extLst>
              </a:tr>
              <a:tr h="407683">
                <a:tc gridSpan="4">
                  <a:txBody>
                    <a:bodyPr/>
                    <a:lstStyle/>
                    <a:p>
                      <a:pPr marL="0" marR="0" algn="ctr">
                        <a:lnSpc>
                          <a:spcPct val="115000"/>
                        </a:lnSpc>
                        <a:spcBef>
                          <a:spcPts val="0"/>
                        </a:spcBef>
                        <a:spcAft>
                          <a:spcPts val="0"/>
                        </a:spcAft>
                      </a:pPr>
                      <a:r>
                        <a:rPr lang="en-US" sz="1100" kern="100" dirty="0">
                          <a:effectLst/>
                        </a:rPr>
                        <a:t>Exempt Surgical (General) &amp; Orthopedic APPs</a:t>
                      </a:r>
                      <a:endParaRPr lang="en-US" sz="1200" kern="100" dirty="0">
                        <a:effectLst/>
                        <a:latin typeface="Aptos"/>
                        <a:ea typeface="Aptos"/>
                        <a:cs typeface="Times New Roman" panose="02020603050405020304" pitchFamily="18" charset="0"/>
                      </a:endParaRPr>
                    </a:p>
                  </a:txBody>
                  <a:tcPr marL="9525" marR="9525" marT="9525" marB="9525" anchor="ct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795031777"/>
                  </a:ext>
                </a:extLst>
              </a:tr>
              <a:tr h="802366">
                <a:tc>
                  <a:txBody>
                    <a:bodyPr/>
                    <a:lstStyle/>
                    <a:p>
                      <a:pPr marL="0" marR="0">
                        <a:lnSpc>
                          <a:spcPct val="115000"/>
                        </a:lnSpc>
                        <a:spcBef>
                          <a:spcPts val="0"/>
                        </a:spcBef>
                        <a:spcAft>
                          <a:spcPts val="0"/>
                        </a:spcAft>
                      </a:pPr>
                      <a:r>
                        <a:rPr lang="en-US" sz="1100" kern="100">
                          <a:effectLst/>
                        </a:rPr>
                        <a:t>On-Call Weekday Evening/ Night</a:t>
                      </a:r>
                      <a:endParaRPr lang="en-US" sz="1200" kern="100">
                        <a:effectLst/>
                        <a:latin typeface="Aptos"/>
                        <a:ea typeface="Aptos"/>
                        <a:cs typeface="Times New Roman" panose="02020603050405020304" pitchFamily="18" charset="0"/>
                      </a:endParaRPr>
                    </a:p>
                  </a:txBody>
                  <a:tcPr marL="9525" marR="9525" marT="9525" marB="9525" anchor="ctr"/>
                </a:tc>
                <a:tc>
                  <a:txBody>
                    <a:bodyPr/>
                    <a:lstStyle/>
                    <a:p>
                      <a:pPr marL="0" marR="0" algn="just">
                        <a:lnSpc>
                          <a:spcPct val="115000"/>
                        </a:lnSpc>
                        <a:spcBef>
                          <a:spcPts val="0"/>
                        </a:spcBef>
                        <a:spcAft>
                          <a:spcPts val="0"/>
                        </a:spcAft>
                      </a:pPr>
                      <a:r>
                        <a:rPr lang="en-US" sz="1100" kern="100">
                          <a:effectLst/>
                        </a:rPr>
                        <a:t>$200.00 </a:t>
                      </a:r>
                      <a:endParaRPr lang="en-US" sz="1200" kern="100">
                        <a:effectLst/>
                        <a:latin typeface="Aptos"/>
                        <a:ea typeface="Aptos"/>
                        <a:cs typeface="Times New Roman" panose="02020603050405020304" pitchFamily="18" charset="0"/>
                      </a:endParaRPr>
                    </a:p>
                  </a:txBody>
                  <a:tcPr marL="9525" marR="9525" marT="9525" marB="9525" anchor="ctr"/>
                </a:tc>
                <a:tc>
                  <a:txBody>
                    <a:bodyPr/>
                    <a:lstStyle/>
                    <a:p>
                      <a:pPr marL="0" marR="0" algn="just">
                        <a:lnSpc>
                          <a:spcPct val="115000"/>
                        </a:lnSpc>
                        <a:spcBef>
                          <a:spcPts val="0"/>
                        </a:spcBef>
                        <a:spcAft>
                          <a:spcPts val="0"/>
                        </a:spcAft>
                      </a:pPr>
                      <a:r>
                        <a:rPr lang="en-US" sz="1100" kern="100">
                          <a:effectLst/>
                        </a:rPr>
                        <a:t>$400.00</a:t>
                      </a:r>
                      <a:endParaRPr lang="en-US" sz="1200" kern="100">
                        <a:effectLst/>
                        <a:latin typeface="Aptos"/>
                        <a:ea typeface="Aptos"/>
                        <a:cs typeface="Times New Roman" panose="02020603050405020304" pitchFamily="18" charset="0"/>
                      </a:endParaRPr>
                    </a:p>
                  </a:txBody>
                  <a:tcPr marL="9525" marR="9525" marT="9525" marB="9525" anchor="ctr"/>
                </a:tc>
                <a:tc>
                  <a:txBody>
                    <a:bodyPr/>
                    <a:lstStyle/>
                    <a:p>
                      <a:pPr marL="0" marR="0" algn="just">
                        <a:lnSpc>
                          <a:spcPct val="115000"/>
                        </a:lnSpc>
                        <a:spcBef>
                          <a:spcPts val="0"/>
                        </a:spcBef>
                        <a:spcAft>
                          <a:spcPts val="0"/>
                        </a:spcAft>
                      </a:pPr>
                      <a:r>
                        <a:rPr lang="en-US" sz="1100" kern="100">
                          <a:effectLst/>
                        </a:rPr>
                        <a:t>$50 per case</a:t>
                      </a:r>
                      <a:endParaRPr lang="en-US" sz="1200" kern="100">
                        <a:effectLst/>
                        <a:latin typeface="Aptos"/>
                        <a:ea typeface="Aptos"/>
                        <a:cs typeface="Times New Roman" panose="02020603050405020304" pitchFamily="18" charset="0"/>
                      </a:endParaRPr>
                    </a:p>
                  </a:txBody>
                  <a:tcPr marL="9525" marR="9525" marT="9525" marB="9525" anchor="ctr"/>
                </a:tc>
                <a:extLst>
                  <a:ext uri="{0D108BD9-81ED-4DB2-BD59-A6C34878D82A}">
                    <a16:rowId xmlns:a16="http://schemas.microsoft.com/office/drawing/2014/main" val="1760642349"/>
                  </a:ext>
                </a:extLst>
              </a:tr>
              <a:tr h="802366">
                <a:tc>
                  <a:txBody>
                    <a:bodyPr/>
                    <a:lstStyle/>
                    <a:p>
                      <a:pPr marL="0" marR="0">
                        <a:lnSpc>
                          <a:spcPct val="115000"/>
                        </a:lnSpc>
                        <a:spcBef>
                          <a:spcPts val="0"/>
                        </a:spcBef>
                        <a:spcAft>
                          <a:spcPts val="0"/>
                        </a:spcAft>
                      </a:pPr>
                      <a:r>
                        <a:rPr lang="en-US" sz="1100" kern="100">
                          <a:effectLst/>
                        </a:rPr>
                        <a:t>On-Call Weekend (24-hour Sat/Sun)</a:t>
                      </a:r>
                      <a:endParaRPr lang="en-US" sz="1200" kern="100">
                        <a:effectLst/>
                        <a:latin typeface="Aptos"/>
                        <a:ea typeface="Aptos"/>
                        <a:cs typeface="Times New Roman" panose="02020603050405020304" pitchFamily="18" charset="0"/>
                      </a:endParaRPr>
                    </a:p>
                  </a:txBody>
                  <a:tcPr marL="9525" marR="9525" marT="9525" marB="9525" anchor="ctr"/>
                </a:tc>
                <a:tc>
                  <a:txBody>
                    <a:bodyPr/>
                    <a:lstStyle/>
                    <a:p>
                      <a:pPr marL="0" marR="0" algn="just">
                        <a:lnSpc>
                          <a:spcPct val="115000"/>
                        </a:lnSpc>
                        <a:spcBef>
                          <a:spcPts val="0"/>
                        </a:spcBef>
                        <a:spcAft>
                          <a:spcPts val="0"/>
                        </a:spcAft>
                      </a:pPr>
                      <a:r>
                        <a:rPr lang="en-US" sz="1100" kern="100">
                          <a:effectLst/>
                        </a:rPr>
                        <a:t>$500.00</a:t>
                      </a:r>
                      <a:endParaRPr lang="en-US" sz="1200" kern="100">
                        <a:effectLst/>
                        <a:latin typeface="Aptos"/>
                        <a:ea typeface="Aptos"/>
                        <a:cs typeface="Times New Roman" panose="02020603050405020304" pitchFamily="18" charset="0"/>
                      </a:endParaRPr>
                    </a:p>
                  </a:txBody>
                  <a:tcPr marL="9525" marR="9525" marT="9525" marB="9525" anchor="ctr"/>
                </a:tc>
                <a:tc>
                  <a:txBody>
                    <a:bodyPr/>
                    <a:lstStyle/>
                    <a:p>
                      <a:pPr marL="0" marR="0" algn="just">
                        <a:lnSpc>
                          <a:spcPct val="115000"/>
                        </a:lnSpc>
                        <a:spcBef>
                          <a:spcPts val="0"/>
                        </a:spcBef>
                        <a:spcAft>
                          <a:spcPts val="0"/>
                        </a:spcAft>
                      </a:pPr>
                      <a:r>
                        <a:rPr lang="en-US" sz="1100" kern="100">
                          <a:effectLst/>
                        </a:rPr>
                        <a:t>$750.00</a:t>
                      </a:r>
                      <a:endParaRPr lang="en-US" sz="1200" kern="100">
                        <a:effectLst/>
                        <a:latin typeface="Aptos"/>
                        <a:ea typeface="Aptos"/>
                        <a:cs typeface="Times New Roman" panose="02020603050405020304" pitchFamily="18" charset="0"/>
                      </a:endParaRPr>
                    </a:p>
                  </a:txBody>
                  <a:tcPr marL="9525" marR="9525" marT="9525" marB="9525" anchor="ctr"/>
                </a:tc>
                <a:tc>
                  <a:txBody>
                    <a:bodyPr/>
                    <a:lstStyle/>
                    <a:p>
                      <a:pPr marL="0" marR="0" algn="just">
                        <a:lnSpc>
                          <a:spcPct val="115000"/>
                        </a:lnSpc>
                        <a:spcBef>
                          <a:spcPts val="0"/>
                        </a:spcBef>
                        <a:spcAft>
                          <a:spcPts val="0"/>
                        </a:spcAft>
                      </a:pPr>
                      <a:r>
                        <a:rPr lang="en-US" sz="1100" kern="100">
                          <a:effectLst/>
                        </a:rPr>
                        <a:t>$50 per case</a:t>
                      </a:r>
                      <a:endParaRPr lang="en-US" sz="1200" kern="100">
                        <a:effectLst/>
                        <a:latin typeface="Aptos"/>
                        <a:ea typeface="Aptos"/>
                        <a:cs typeface="Times New Roman" panose="02020603050405020304" pitchFamily="18" charset="0"/>
                      </a:endParaRPr>
                    </a:p>
                  </a:txBody>
                  <a:tcPr marL="9525" marR="9525" marT="9525" marB="9525" anchor="ctr"/>
                </a:tc>
                <a:extLst>
                  <a:ext uri="{0D108BD9-81ED-4DB2-BD59-A6C34878D82A}">
                    <a16:rowId xmlns:a16="http://schemas.microsoft.com/office/drawing/2014/main" val="2213636983"/>
                  </a:ext>
                </a:extLst>
              </a:tr>
              <a:tr h="802366">
                <a:tc>
                  <a:txBody>
                    <a:bodyPr/>
                    <a:lstStyle/>
                    <a:p>
                      <a:pPr marL="0" marR="0">
                        <a:lnSpc>
                          <a:spcPct val="115000"/>
                        </a:lnSpc>
                        <a:spcBef>
                          <a:spcPts val="0"/>
                        </a:spcBef>
                        <a:spcAft>
                          <a:spcPts val="0"/>
                        </a:spcAft>
                      </a:pPr>
                      <a:r>
                        <a:rPr lang="en-US" sz="1100" kern="100">
                          <a:effectLst/>
                        </a:rPr>
                        <a:t>On-Call Weekend (12-hour Sat/Sun)</a:t>
                      </a:r>
                      <a:endParaRPr lang="en-US" sz="1200" kern="100">
                        <a:effectLst/>
                        <a:latin typeface="Aptos"/>
                        <a:ea typeface="Aptos"/>
                        <a:cs typeface="Times New Roman" panose="02020603050405020304" pitchFamily="18" charset="0"/>
                      </a:endParaRPr>
                    </a:p>
                  </a:txBody>
                  <a:tcPr marL="9525" marR="9525" marT="9525" marB="9525" anchor="ctr"/>
                </a:tc>
                <a:tc>
                  <a:txBody>
                    <a:bodyPr/>
                    <a:lstStyle/>
                    <a:p>
                      <a:pPr marL="0" marR="0" algn="just">
                        <a:lnSpc>
                          <a:spcPct val="115000"/>
                        </a:lnSpc>
                        <a:spcBef>
                          <a:spcPts val="0"/>
                        </a:spcBef>
                        <a:spcAft>
                          <a:spcPts val="0"/>
                        </a:spcAft>
                      </a:pPr>
                      <a:r>
                        <a:rPr lang="en-US" sz="1100" kern="100">
                          <a:effectLst/>
                        </a:rPr>
                        <a:t>$250.00</a:t>
                      </a:r>
                      <a:endParaRPr lang="en-US" sz="1200" kern="100">
                        <a:effectLst/>
                        <a:latin typeface="Aptos"/>
                        <a:ea typeface="Aptos"/>
                        <a:cs typeface="Times New Roman" panose="02020603050405020304" pitchFamily="18" charset="0"/>
                      </a:endParaRPr>
                    </a:p>
                  </a:txBody>
                  <a:tcPr marL="9525" marR="9525" marT="9525" marB="9525" anchor="ctr"/>
                </a:tc>
                <a:tc>
                  <a:txBody>
                    <a:bodyPr/>
                    <a:lstStyle/>
                    <a:p>
                      <a:pPr marL="0" marR="0" algn="just">
                        <a:lnSpc>
                          <a:spcPct val="115000"/>
                        </a:lnSpc>
                        <a:spcBef>
                          <a:spcPts val="0"/>
                        </a:spcBef>
                        <a:spcAft>
                          <a:spcPts val="0"/>
                        </a:spcAft>
                      </a:pPr>
                      <a:r>
                        <a:rPr lang="en-US" sz="1100" kern="100">
                          <a:effectLst/>
                        </a:rPr>
                        <a:t>$375.00</a:t>
                      </a:r>
                      <a:endParaRPr lang="en-US" sz="1200" kern="100">
                        <a:effectLst/>
                        <a:latin typeface="Aptos"/>
                        <a:ea typeface="Aptos"/>
                        <a:cs typeface="Times New Roman" panose="02020603050405020304" pitchFamily="18" charset="0"/>
                      </a:endParaRPr>
                    </a:p>
                  </a:txBody>
                  <a:tcPr marL="9525" marR="9525" marT="9525" marB="9525" anchor="ctr"/>
                </a:tc>
                <a:tc>
                  <a:txBody>
                    <a:bodyPr/>
                    <a:lstStyle/>
                    <a:p>
                      <a:pPr marL="0" marR="0" algn="just">
                        <a:lnSpc>
                          <a:spcPct val="115000"/>
                        </a:lnSpc>
                        <a:spcBef>
                          <a:spcPts val="0"/>
                        </a:spcBef>
                        <a:spcAft>
                          <a:spcPts val="0"/>
                        </a:spcAft>
                      </a:pPr>
                      <a:r>
                        <a:rPr lang="en-US" sz="1100" kern="100" dirty="0">
                          <a:effectLst/>
                        </a:rPr>
                        <a:t>$50 per case</a:t>
                      </a:r>
                      <a:endParaRPr lang="en-US" sz="1200" kern="100" dirty="0">
                        <a:effectLst/>
                        <a:latin typeface="Aptos"/>
                        <a:ea typeface="Aptos"/>
                        <a:cs typeface="Times New Roman" panose="02020603050405020304" pitchFamily="18" charset="0"/>
                      </a:endParaRPr>
                    </a:p>
                  </a:txBody>
                  <a:tcPr marL="9525" marR="9525" marT="9525" marB="9525" anchor="ctr"/>
                </a:tc>
                <a:extLst>
                  <a:ext uri="{0D108BD9-81ED-4DB2-BD59-A6C34878D82A}">
                    <a16:rowId xmlns:a16="http://schemas.microsoft.com/office/drawing/2014/main" val="2802445424"/>
                  </a:ext>
                </a:extLst>
              </a:tr>
            </a:tbl>
          </a:graphicData>
        </a:graphic>
      </p:graphicFrame>
    </p:spTree>
    <p:extLst>
      <p:ext uri="{BB962C8B-B14F-4D97-AF65-F5344CB8AC3E}">
        <p14:creationId xmlns:p14="http://schemas.microsoft.com/office/powerpoint/2010/main" val="3721674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C9E44E-8D23-4DEA-A5A5-7E14F912CBF0}"/>
              </a:ext>
            </a:extLst>
          </p:cNvPr>
          <p:cNvSpPr>
            <a:spLocks noGrp="1"/>
          </p:cNvSpPr>
          <p:nvPr>
            <p:ph type="title"/>
          </p:nvPr>
        </p:nvSpPr>
        <p:spPr/>
        <p:txBody>
          <a:bodyPr/>
          <a:lstStyle/>
          <a:p>
            <a:r>
              <a:rPr lang="en-US" dirty="0"/>
              <a:t>On Call Job Title Exceptions:</a:t>
            </a:r>
          </a:p>
        </p:txBody>
      </p:sp>
      <p:graphicFrame>
        <p:nvGraphicFramePr>
          <p:cNvPr id="4" name="Content Placeholder 3">
            <a:extLst>
              <a:ext uri="{FF2B5EF4-FFF2-40B4-BE49-F238E27FC236}">
                <a16:creationId xmlns:a16="http://schemas.microsoft.com/office/drawing/2014/main" id="{72B6BFD3-73A3-491B-9B37-E87EA5EE0A9A}"/>
              </a:ext>
            </a:extLst>
          </p:cNvPr>
          <p:cNvGraphicFramePr>
            <a:graphicFrameLocks noGrp="1"/>
          </p:cNvGraphicFramePr>
          <p:nvPr>
            <p:ph idx="1"/>
            <p:extLst>
              <p:ext uri="{D42A27DB-BD31-4B8C-83A1-F6EECF244321}">
                <p14:modId xmlns:p14="http://schemas.microsoft.com/office/powerpoint/2010/main" val="3828937480"/>
              </p:ext>
            </p:extLst>
          </p:nvPr>
        </p:nvGraphicFramePr>
        <p:xfrm>
          <a:off x="2182368" y="1487424"/>
          <a:ext cx="9009888" cy="5157212"/>
        </p:xfrm>
        <a:graphic>
          <a:graphicData uri="http://schemas.openxmlformats.org/drawingml/2006/table">
            <a:tbl>
              <a:tblPr firstRow="1" firstCol="1" bandRow="1">
                <a:tableStyleId>{5C22544A-7EE6-4342-B048-85BDC9FD1C3A}</a:tableStyleId>
              </a:tblPr>
              <a:tblGrid>
                <a:gridCol w="2252472">
                  <a:extLst>
                    <a:ext uri="{9D8B030D-6E8A-4147-A177-3AD203B41FA5}">
                      <a16:colId xmlns:a16="http://schemas.microsoft.com/office/drawing/2014/main" val="46364218"/>
                    </a:ext>
                  </a:extLst>
                </a:gridCol>
                <a:gridCol w="2252472">
                  <a:extLst>
                    <a:ext uri="{9D8B030D-6E8A-4147-A177-3AD203B41FA5}">
                      <a16:colId xmlns:a16="http://schemas.microsoft.com/office/drawing/2014/main" val="1769903953"/>
                    </a:ext>
                  </a:extLst>
                </a:gridCol>
                <a:gridCol w="2024888">
                  <a:extLst>
                    <a:ext uri="{9D8B030D-6E8A-4147-A177-3AD203B41FA5}">
                      <a16:colId xmlns:a16="http://schemas.microsoft.com/office/drawing/2014/main" val="2024815227"/>
                    </a:ext>
                  </a:extLst>
                </a:gridCol>
                <a:gridCol w="2480056">
                  <a:extLst>
                    <a:ext uri="{9D8B030D-6E8A-4147-A177-3AD203B41FA5}">
                      <a16:colId xmlns:a16="http://schemas.microsoft.com/office/drawing/2014/main" val="1162977151"/>
                    </a:ext>
                  </a:extLst>
                </a:gridCol>
              </a:tblGrid>
              <a:tr h="227668">
                <a:tc>
                  <a:txBody>
                    <a:bodyPr/>
                    <a:lstStyle/>
                    <a:p>
                      <a:pPr marL="0" marR="0" algn="just">
                        <a:lnSpc>
                          <a:spcPct val="115000"/>
                        </a:lnSpc>
                        <a:spcBef>
                          <a:spcPts val="0"/>
                        </a:spcBef>
                        <a:spcAft>
                          <a:spcPts val="0"/>
                        </a:spcAft>
                      </a:pPr>
                      <a:r>
                        <a:rPr lang="en-US" sz="900" kern="100">
                          <a:effectLst/>
                        </a:rPr>
                        <a:t>Job Title / Group</a:t>
                      </a:r>
                      <a:endParaRPr lang="en-US" sz="1000" kern="100">
                        <a:effectLst/>
                        <a:latin typeface="Aptos"/>
                        <a:ea typeface="Aptos"/>
                        <a:cs typeface="Times New Roman" panose="02020603050405020304" pitchFamily="18" charset="0"/>
                      </a:endParaRPr>
                    </a:p>
                  </a:txBody>
                  <a:tcPr marL="7922" marR="7922" marT="7922" marB="7922" anchor="ctr"/>
                </a:tc>
                <a:tc>
                  <a:txBody>
                    <a:bodyPr/>
                    <a:lstStyle/>
                    <a:p>
                      <a:pPr marL="0" marR="0" algn="just">
                        <a:lnSpc>
                          <a:spcPct val="115000"/>
                        </a:lnSpc>
                        <a:spcBef>
                          <a:spcPts val="0"/>
                        </a:spcBef>
                        <a:spcAft>
                          <a:spcPts val="0"/>
                        </a:spcAft>
                      </a:pPr>
                      <a:r>
                        <a:rPr lang="en-US" sz="900" kern="100">
                          <a:effectLst/>
                        </a:rPr>
                        <a:t>Standard</a:t>
                      </a:r>
                      <a:endParaRPr lang="en-US" sz="1000" kern="100">
                        <a:effectLst/>
                        <a:latin typeface="Aptos"/>
                        <a:ea typeface="Aptos"/>
                        <a:cs typeface="Times New Roman" panose="02020603050405020304" pitchFamily="18" charset="0"/>
                      </a:endParaRPr>
                    </a:p>
                  </a:txBody>
                  <a:tcPr marL="7922" marR="7922" marT="7922" marB="7922" anchor="ctr"/>
                </a:tc>
                <a:tc>
                  <a:txBody>
                    <a:bodyPr/>
                    <a:lstStyle/>
                    <a:p>
                      <a:pPr marL="0" marR="0" algn="just">
                        <a:lnSpc>
                          <a:spcPct val="115000"/>
                        </a:lnSpc>
                        <a:spcBef>
                          <a:spcPts val="0"/>
                        </a:spcBef>
                        <a:spcAft>
                          <a:spcPts val="0"/>
                        </a:spcAft>
                      </a:pPr>
                      <a:r>
                        <a:rPr lang="en-US" sz="900" kern="100">
                          <a:effectLst/>
                        </a:rPr>
                        <a:t>Designated Holiday</a:t>
                      </a:r>
                      <a:endParaRPr lang="en-US" sz="1000" kern="100">
                        <a:effectLst/>
                        <a:latin typeface="Aptos"/>
                        <a:ea typeface="Aptos"/>
                        <a:cs typeface="Times New Roman" panose="02020603050405020304" pitchFamily="18" charset="0"/>
                      </a:endParaRPr>
                    </a:p>
                  </a:txBody>
                  <a:tcPr marL="7922" marR="7922" marT="7922" marB="7922" anchor="ctr"/>
                </a:tc>
                <a:tc>
                  <a:txBody>
                    <a:bodyPr/>
                    <a:lstStyle/>
                    <a:p>
                      <a:pPr marL="0" marR="0" algn="just">
                        <a:lnSpc>
                          <a:spcPct val="115000"/>
                        </a:lnSpc>
                        <a:spcBef>
                          <a:spcPts val="0"/>
                        </a:spcBef>
                        <a:spcAft>
                          <a:spcPts val="0"/>
                        </a:spcAft>
                      </a:pPr>
                      <a:r>
                        <a:rPr lang="en-US" sz="900" kern="100" dirty="0">
                          <a:effectLst/>
                        </a:rPr>
                        <a:t>Other Compensation</a:t>
                      </a:r>
                      <a:endParaRPr lang="en-US" sz="1000" kern="100" dirty="0">
                        <a:effectLst/>
                        <a:latin typeface="Aptos"/>
                        <a:ea typeface="Aptos"/>
                        <a:cs typeface="Times New Roman" panose="02020603050405020304" pitchFamily="18" charset="0"/>
                      </a:endParaRPr>
                    </a:p>
                  </a:txBody>
                  <a:tcPr marL="7922" marR="7922" marT="7922" marB="7922" anchor="ctr"/>
                </a:tc>
                <a:extLst>
                  <a:ext uri="{0D108BD9-81ED-4DB2-BD59-A6C34878D82A}">
                    <a16:rowId xmlns:a16="http://schemas.microsoft.com/office/drawing/2014/main" val="3653123972"/>
                  </a:ext>
                </a:extLst>
              </a:tr>
              <a:tr h="227668">
                <a:tc gridSpan="4">
                  <a:txBody>
                    <a:bodyPr/>
                    <a:lstStyle/>
                    <a:p>
                      <a:pPr marL="0" marR="0" algn="ctr">
                        <a:lnSpc>
                          <a:spcPct val="115000"/>
                        </a:lnSpc>
                        <a:spcBef>
                          <a:spcPts val="0"/>
                        </a:spcBef>
                        <a:spcAft>
                          <a:spcPts val="0"/>
                        </a:spcAft>
                      </a:pPr>
                      <a:r>
                        <a:rPr lang="en-US" sz="900" kern="100">
                          <a:effectLst/>
                        </a:rPr>
                        <a:t>Exempt Surgical (General) &amp; Orthopedic APPs</a:t>
                      </a:r>
                      <a:endParaRPr lang="en-US" sz="1000" kern="100">
                        <a:effectLst/>
                        <a:latin typeface="Aptos"/>
                        <a:ea typeface="Aptos"/>
                        <a:cs typeface="Times New Roman" panose="02020603050405020304" pitchFamily="18" charset="0"/>
                      </a:endParaRPr>
                    </a:p>
                  </a:txBody>
                  <a:tcPr marL="7922" marR="7922" marT="7922" marB="7922" anchor="ct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033713798"/>
                  </a:ext>
                </a:extLst>
              </a:tr>
              <a:tr h="227668">
                <a:tc>
                  <a:txBody>
                    <a:bodyPr/>
                    <a:lstStyle/>
                    <a:p>
                      <a:pPr marL="0" marR="0">
                        <a:lnSpc>
                          <a:spcPct val="115000"/>
                        </a:lnSpc>
                        <a:spcBef>
                          <a:spcPts val="0"/>
                        </a:spcBef>
                        <a:spcAft>
                          <a:spcPts val="0"/>
                        </a:spcAft>
                      </a:pPr>
                      <a:r>
                        <a:rPr lang="en-US" sz="900" kern="100">
                          <a:effectLst/>
                        </a:rPr>
                        <a:t>On-Call Weekday Evening/ Night</a:t>
                      </a:r>
                      <a:endParaRPr lang="en-US" sz="1000" kern="100">
                        <a:effectLst/>
                        <a:latin typeface="Aptos"/>
                        <a:ea typeface="Aptos"/>
                        <a:cs typeface="Times New Roman" panose="02020603050405020304" pitchFamily="18" charset="0"/>
                      </a:endParaRPr>
                    </a:p>
                  </a:txBody>
                  <a:tcPr marL="7922" marR="7922" marT="7922" marB="7922" anchor="ctr"/>
                </a:tc>
                <a:tc>
                  <a:txBody>
                    <a:bodyPr/>
                    <a:lstStyle/>
                    <a:p>
                      <a:pPr marL="0" marR="0" algn="just">
                        <a:lnSpc>
                          <a:spcPct val="115000"/>
                        </a:lnSpc>
                        <a:spcBef>
                          <a:spcPts val="0"/>
                        </a:spcBef>
                        <a:spcAft>
                          <a:spcPts val="0"/>
                        </a:spcAft>
                      </a:pPr>
                      <a:r>
                        <a:rPr lang="en-US" sz="900" kern="100">
                          <a:effectLst/>
                        </a:rPr>
                        <a:t>$200.00 </a:t>
                      </a:r>
                      <a:endParaRPr lang="en-US" sz="1000" kern="100">
                        <a:effectLst/>
                        <a:latin typeface="Aptos"/>
                        <a:ea typeface="Aptos"/>
                        <a:cs typeface="Times New Roman" panose="02020603050405020304" pitchFamily="18" charset="0"/>
                      </a:endParaRPr>
                    </a:p>
                  </a:txBody>
                  <a:tcPr marL="7922" marR="7922" marT="7922" marB="7922" anchor="ctr"/>
                </a:tc>
                <a:tc>
                  <a:txBody>
                    <a:bodyPr/>
                    <a:lstStyle/>
                    <a:p>
                      <a:pPr marL="0" marR="0" algn="just">
                        <a:lnSpc>
                          <a:spcPct val="115000"/>
                        </a:lnSpc>
                        <a:spcBef>
                          <a:spcPts val="0"/>
                        </a:spcBef>
                        <a:spcAft>
                          <a:spcPts val="0"/>
                        </a:spcAft>
                      </a:pPr>
                      <a:r>
                        <a:rPr lang="en-US" sz="900" kern="100">
                          <a:effectLst/>
                        </a:rPr>
                        <a:t>$400.00</a:t>
                      </a:r>
                      <a:endParaRPr lang="en-US" sz="1000" kern="100">
                        <a:effectLst/>
                        <a:latin typeface="Aptos"/>
                        <a:ea typeface="Aptos"/>
                        <a:cs typeface="Times New Roman" panose="02020603050405020304" pitchFamily="18" charset="0"/>
                      </a:endParaRPr>
                    </a:p>
                  </a:txBody>
                  <a:tcPr marL="7922" marR="7922" marT="7922" marB="7922" anchor="ctr"/>
                </a:tc>
                <a:tc>
                  <a:txBody>
                    <a:bodyPr/>
                    <a:lstStyle/>
                    <a:p>
                      <a:pPr marL="0" marR="0" algn="just">
                        <a:lnSpc>
                          <a:spcPct val="115000"/>
                        </a:lnSpc>
                        <a:spcBef>
                          <a:spcPts val="0"/>
                        </a:spcBef>
                        <a:spcAft>
                          <a:spcPts val="0"/>
                        </a:spcAft>
                      </a:pPr>
                      <a:r>
                        <a:rPr lang="en-US" sz="900" kern="100">
                          <a:effectLst/>
                        </a:rPr>
                        <a:t>$50 per case</a:t>
                      </a:r>
                      <a:endParaRPr lang="en-US" sz="1000" kern="100">
                        <a:effectLst/>
                        <a:latin typeface="Aptos"/>
                        <a:ea typeface="Aptos"/>
                        <a:cs typeface="Times New Roman" panose="02020603050405020304" pitchFamily="18" charset="0"/>
                      </a:endParaRPr>
                    </a:p>
                  </a:txBody>
                  <a:tcPr marL="7922" marR="7922" marT="7922" marB="7922" anchor="ctr"/>
                </a:tc>
                <a:extLst>
                  <a:ext uri="{0D108BD9-81ED-4DB2-BD59-A6C34878D82A}">
                    <a16:rowId xmlns:a16="http://schemas.microsoft.com/office/drawing/2014/main" val="2092447138"/>
                  </a:ext>
                </a:extLst>
              </a:tr>
              <a:tr h="227668">
                <a:tc>
                  <a:txBody>
                    <a:bodyPr/>
                    <a:lstStyle/>
                    <a:p>
                      <a:pPr marL="0" marR="0">
                        <a:lnSpc>
                          <a:spcPct val="115000"/>
                        </a:lnSpc>
                        <a:spcBef>
                          <a:spcPts val="0"/>
                        </a:spcBef>
                        <a:spcAft>
                          <a:spcPts val="0"/>
                        </a:spcAft>
                      </a:pPr>
                      <a:r>
                        <a:rPr lang="en-US" sz="900" kern="100">
                          <a:effectLst/>
                        </a:rPr>
                        <a:t>On-Call Weekend (24-hour Sat/Sun)</a:t>
                      </a:r>
                      <a:endParaRPr lang="en-US" sz="1000" kern="100">
                        <a:effectLst/>
                        <a:latin typeface="Aptos"/>
                        <a:ea typeface="Aptos"/>
                        <a:cs typeface="Times New Roman" panose="02020603050405020304" pitchFamily="18" charset="0"/>
                      </a:endParaRPr>
                    </a:p>
                  </a:txBody>
                  <a:tcPr marL="7922" marR="7922" marT="7922" marB="7922" anchor="ctr"/>
                </a:tc>
                <a:tc>
                  <a:txBody>
                    <a:bodyPr/>
                    <a:lstStyle/>
                    <a:p>
                      <a:pPr marL="0" marR="0" algn="just">
                        <a:lnSpc>
                          <a:spcPct val="115000"/>
                        </a:lnSpc>
                        <a:spcBef>
                          <a:spcPts val="0"/>
                        </a:spcBef>
                        <a:spcAft>
                          <a:spcPts val="0"/>
                        </a:spcAft>
                      </a:pPr>
                      <a:r>
                        <a:rPr lang="en-US" sz="900" kern="100">
                          <a:effectLst/>
                        </a:rPr>
                        <a:t>$500.00</a:t>
                      </a:r>
                      <a:endParaRPr lang="en-US" sz="1000" kern="100">
                        <a:effectLst/>
                        <a:latin typeface="Aptos"/>
                        <a:ea typeface="Aptos"/>
                        <a:cs typeface="Times New Roman" panose="02020603050405020304" pitchFamily="18" charset="0"/>
                      </a:endParaRPr>
                    </a:p>
                  </a:txBody>
                  <a:tcPr marL="7922" marR="7922" marT="7922" marB="7922" anchor="ctr"/>
                </a:tc>
                <a:tc>
                  <a:txBody>
                    <a:bodyPr/>
                    <a:lstStyle/>
                    <a:p>
                      <a:pPr marL="0" marR="0" algn="just">
                        <a:lnSpc>
                          <a:spcPct val="115000"/>
                        </a:lnSpc>
                        <a:spcBef>
                          <a:spcPts val="0"/>
                        </a:spcBef>
                        <a:spcAft>
                          <a:spcPts val="0"/>
                        </a:spcAft>
                      </a:pPr>
                      <a:r>
                        <a:rPr lang="en-US" sz="900" kern="100">
                          <a:effectLst/>
                        </a:rPr>
                        <a:t>$750.00</a:t>
                      </a:r>
                      <a:endParaRPr lang="en-US" sz="1000" kern="100">
                        <a:effectLst/>
                        <a:latin typeface="Aptos"/>
                        <a:ea typeface="Aptos"/>
                        <a:cs typeface="Times New Roman" panose="02020603050405020304" pitchFamily="18" charset="0"/>
                      </a:endParaRPr>
                    </a:p>
                  </a:txBody>
                  <a:tcPr marL="7922" marR="7922" marT="7922" marB="7922" anchor="ctr"/>
                </a:tc>
                <a:tc>
                  <a:txBody>
                    <a:bodyPr/>
                    <a:lstStyle/>
                    <a:p>
                      <a:pPr marL="0" marR="0" algn="just">
                        <a:lnSpc>
                          <a:spcPct val="115000"/>
                        </a:lnSpc>
                        <a:spcBef>
                          <a:spcPts val="0"/>
                        </a:spcBef>
                        <a:spcAft>
                          <a:spcPts val="0"/>
                        </a:spcAft>
                      </a:pPr>
                      <a:r>
                        <a:rPr lang="en-US" sz="900" kern="100">
                          <a:effectLst/>
                        </a:rPr>
                        <a:t>$50 per case</a:t>
                      </a:r>
                      <a:endParaRPr lang="en-US" sz="1000" kern="100">
                        <a:effectLst/>
                        <a:latin typeface="Aptos"/>
                        <a:ea typeface="Aptos"/>
                        <a:cs typeface="Times New Roman" panose="02020603050405020304" pitchFamily="18" charset="0"/>
                      </a:endParaRPr>
                    </a:p>
                  </a:txBody>
                  <a:tcPr marL="7922" marR="7922" marT="7922" marB="7922" anchor="ctr"/>
                </a:tc>
                <a:extLst>
                  <a:ext uri="{0D108BD9-81ED-4DB2-BD59-A6C34878D82A}">
                    <a16:rowId xmlns:a16="http://schemas.microsoft.com/office/drawing/2014/main" val="2900436225"/>
                  </a:ext>
                </a:extLst>
              </a:tr>
              <a:tr h="227668">
                <a:tc>
                  <a:txBody>
                    <a:bodyPr/>
                    <a:lstStyle/>
                    <a:p>
                      <a:pPr marL="0" marR="0">
                        <a:lnSpc>
                          <a:spcPct val="115000"/>
                        </a:lnSpc>
                        <a:spcBef>
                          <a:spcPts val="0"/>
                        </a:spcBef>
                        <a:spcAft>
                          <a:spcPts val="0"/>
                        </a:spcAft>
                      </a:pPr>
                      <a:r>
                        <a:rPr lang="en-US" sz="900" kern="100">
                          <a:effectLst/>
                        </a:rPr>
                        <a:t>On-Call Weekend (12-hour Sat/Sun)</a:t>
                      </a:r>
                      <a:endParaRPr lang="en-US" sz="1000" kern="100">
                        <a:effectLst/>
                        <a:latin typeface="Aptos"/>
                        <a:ea typeface="Aptos"/>
                        <a:cs typeface="Times New Roman" panose="02020603050405020304" pitchFamily="18" charset="0"/>
                      </a:endParaRPr>
                    </a:p>
                  </a:txBody>
                  <a:tcPr marL="7922" marR="7922" marT="7922" marB="7922" anchor="ctr"/>
                </a:tc>
                <a:tc>
                  <a:txBody>
                    <a:bodyPr/>
                    <a:lstStyle/>
                    <a:p>
                      <a:pPr marL="0" marR="0" algn="just">
                        <a:lnSpc>
                          <a:spcPct val="115000"/>
                        </a:lnSpc>
                        <a:spcBef>
                          <a:spcPts val="0"/>
                        </a:spcBef>
                        <a:spcAft>
                          <a:spcPts val="0"/>
                        </a:spcAft>
                      </a:pPr>
                      <a:r>
                        <a:rPr lang="en-US" sz="900" kern="100">
                          <a:effectLst/>
                        </a:rPr>
                        <a:t>$250.00</a:t>
                      </a:r>
                      <a:endParaRPr lang="en-US" sz="1000" kern="100">
                        <a:effectLst/>
                        <a:latin typeface="Aptos"/>
                        <a:ea typeface="Aptos"/>
                        <a:cs typeface="Times New Roman" panose="02020603050405020304" pitchFamily="18" charset="0"/>
                      </a:endParaRPr>
                    </a:p>
                  </a:txBody>
                  <a:tcPr marL="7922" marR="7922" marT="7922" marB="7922" anchor="ctr"/>
                </a:tc>
                <a:tc>
                  <a:txBody>
                    <a:bodyPr/>
                    <a:lstStyle/>
                    <a:p>
                      <a:pPr marL="0" marR="0" algn="just">
                        <a:lnSpc>
                          <a:spcPct val="115000"/>
                        </a:lnSpc>
                        <a:spcBef>
                          <a:spcPts val="0"/>
                        </a:spcBef>
                        <a:spcAft>
                          <a:spcPts val="0"/>
                        </a:spcAft>
                      </a:pPr>
                      <a:r>
                        <a:rPr lang="en-US" sz="900" kern="100">
                          <a:effectLst/>
                        </a:rPr>
                        <a:t>$375.00</a:t>
                      </a:r>
                      <a:endParaRPr lang="en-US" sz="1000" kern="100">
                        <a:effectLst/>
                        <a:latin typeface="Aptos"/>
                        <a:ea typeface="Aptos"/>
                        <a:cs typeface="Times New Roman" panose="02020603050405020304" pitchFamily="18" charset="0"/>
                      </a:endParaRPr>
                    </a:p>
                  </a:txBody>
                  <a:tcPr marL="7922" marR="7922" marT="7922" marB="7922" anchor="ctr"/>
                </a:tc>
                <a:tc>
                  <a:txBody>
                    <a:bodyPr/>
                    <a:lstStyle/>
                    <a:p>
                      <a:pPr marL="0" marR="0" algn="just">
                        <a:lnSpc>
                          <a:spcPct val="115000"/>
                        </a:lnSpc>
                        <a:spcBef>
                          <a:spcPts val="0"/>
                        </a:spcBef>
                        <a:spcAft>
                          <a:spcPts val="0"/>
                        </a:spcAft>
                      </a:pPr>
                      <a:r>
                        <a:rPr lang="en-US" sz="900" kern="100">
                          <a:effectLst/>
                        </a:rPr>
                        <a:t>$50 per case</a:t>
                      </a:r>
                      <a:endParaRPr lang="en-US" sz="1000" kern="100">
                        <a:effectLst/>
                        <a:latin typeface="Aptos"/>
                        <a:ea typeface="Aptos"/>
                        <a:cs typeface="Times New Roman" panose="02020603050405020304" pitchFamily="18" charset="0"/>
                      </a:endParaRPr>
                    </a:p>
                  </a:txBody>
                  <a:tcPr marL="7922" marR="7922" marT="7922" marB="7922" anchor="ctr"/>
                </a:tc>
                <a:extLst>
                  <a:ext uri="{0D108BD9-81ED-4DB2-BD59-A6C34878D82A}">
                    <a16:rowId xmlns:a16="http://schemas.microsoft.com/office/drawing/2014/main" val="117215289"/>
                  </a:ext>
                </a:extLst>
              </a:tr>
              <a:tr h="446542">
                <a:tc>
                  <a:txBody>
                    <a:bodyPr/>
                    <a:lstStyle/>
                    <a:p>
                      <a:pPr marL="0" marR="0">
                        <a:lnSpc>
                          <a:spcPct val="115000"/>
                        </a:lnSpc>
                        <a:spcBef>
                          <a:spcPts val="0"/>
                        </a:spcBef>
                        <a:spcAft>
                          <a:spcPts val="0"/>
                        </a:spcAft>
                      </a:pPr>
                      <a:r>
                        <a:rPr lang="en-US" sz="900" kern="100">
                          <a:effectLst/>
                        </a:rPr>
                        <a:t>Surgical Services RNs (OR40, 17:00–07:00 M–F)</a:t>
                      </a:r>
                      <a:endParaRPr lang="en-US" sz="1000" kern="100">
                        <a:effectLst/>
                        <a:latin typeface="Aptos"/>
                        <a:ea typeface="Aptos"/>
                        <a:cs typeface="Times New Roman" panose="02020603050405020304" pitchFamily="18" charset="0"/>
                      </a:endParaRPr>
                    </a:p>
                  </a:txBody>
                  <a:tcPr marL="7922" marR="7922" marT="7922" marB="7922" anchor="ctr"/>
                </a:tc>
                <a:tc>
                  <a:txBody>
                    <a:bodyPr/>
                    <a:lstStyle/>
                    <a:p>
                      <a:pPr marL="0" marR="0" algn="just">
                        <a:lnSpc>
                          <a:spcPct val="115000"/>
                        </a:lnSpc>
                        <a:spcBef>
                          <a:spcPts val="0"/>
                        </a:spcBef>
                        <a:spcAft>
                          <a:spcPts val="0"/>
                        </a:spcAft>
                      </a:pPr>
                      <a:r>
                        <a:rPr lang="en-US" sz="900" kern="100">
                          <a:effectLst/>
                        </a:rPr>
                        <a:t>40 hours base pay</a:t>
                      </a:r>
                      <a:endParaRPr lang="en-US" sz="1000" kern="100">
                        <a:effectLst/>
                        <a:latin typeface="Aptos"/>
                        <a:ea typeface="Aptos"/>
                        <a:cs typeface="Times New Roman" panose="02020603050405020304" pitchFamily="18" charset="0"/>
                      </a:endParaRPr>
                    </a:p>
                  </a:txBody>
                  <a:tcPr marL="7922" marR="7922" marT="7922" marB="7922" anchor="ctr"/>
                </a:tc>
                <a:tc>
                  <a:txBody>
                    <a:bodyPr/>
                    <a:lstStyle/>
                    <a:p>
                      <a:pPr marL="0" marR="0" algn="just">
                        <a:lnSpc>
                          <a:spcPct val="115000"/>
                        </a:lnSpc>
                        <a:spcBef>
                          <a:spcPts val="0"/>
                        </a:spcBef>
                        <a:spcAft>
                          <a:spcPts val="0"/>
                        </a:spcAft>
                      </a:pPr>
                      <a:r>
                        <a:rPr lang="en-US" sz="900" kern="100">
                          <a:effectLst/>
                        </a:rPr>
                        <a:t>N/A</a:t>
                      </a:r>
                      <a:endParaRPr lang="en-US" sz="1000" kern="100">
                        <a:effectLst/>
                        <a:latin typeface="Aptos"/>
                        <a:ea typeface="Aptos"/>
                        <a:cs typeface="Times New Roman" panose="02020603050405020304" pitchFamily="18" charset="0"/>
                      </a:endParaRPr>
                    </a:p>
                  </a:txBody>
                  <a:tcPr marL="7922" marR="7922" marT="7922" marB="7922" anchor="ctr"/>
                </a:tc>
                <a:tc>
                  <a:txBody>
                    <a:bodyPr/>
                    <a:lstStyle/>
                    <a:p>
                      <a:pPr marL="0" marR="0" algn="just">
                        <a:lnSpc>
                          <a:spcPct val="115000"/>
                        </a:lnSpc>
                        <a:spcBef>
                          <a:spcPts val="0"/>
                        </a:spcBef>
                        <a:spcAft>
                          <a:spcPts val="0"/>
                        </a:spcAft>
                      </a:pPr>
                      <a:r>
                        <a:rPr lang="en-US" sz="900" kern="100">
                          <a:effectLst/>
                        </a:rPr>
                        <a:t>N/A</a:t>
                      </a:r>
                      <a:endParaRPr lang="en-US" sz="1000" kern="100">
                        <a:effectLst/>
                        <a:latin typeface="Aptos"/>
                        <a:ea typeface="Aptos"/>
                        <a:cs typeface="Times New Roman" panose="02020603050405020304" pitchFamily="18" charset="0"/>
                      </a:endParaRPr>
                    </a:p>
                  </a:txBody>
                  <a:tcPr marL="7922" marR="7922" marT="7922" marB="7922" anchor="ctr"/>
                </a:tc>
                <a:extLst>
                  <a:ext uri="{0D108BD9-81ED-4DB2-BD59-A6C34878D82A}">
                    <a16:rowId xmlns:a16="http://schemas.microsoft.com/office/drawing/2014/main" val="4019663840"/>
                  </a:ext>
                </a:extLst>
              </a:tr>
              <a:tr h="446542">
                <a:tc>
                  <a:txBody>
                    <a:bodyPr/>
                    <a:lstStyle/>
                    <a:p>
                      <a:pPr marL="0" marR="0">
                        <a:lnSpc>
                          <a:spcPct val="115000"/>
                        </a:lnSpc>
                        <a:spcBef>
                          <a:spcPts val="0"/>
                        </a:spcBef>
                        <a:spcAft>
                          <a:spcPts val="0"/>
                        </a:spcAft>
                      </a:pPr>
                      <a:r>
                        <a:rPr lang="en-US" sz="900" kern="100">
                          <a:effectLst/>
                        </a:rPr>
                        <a:t>Respiratory Therapy (RT36, F–M, weekend only)</a:t>
                      </a:r>
                      <a:endParaRPr lang="en-US" sz="1000" kern="100">
                        <a:effectLst/>
                        <a:latin typeface="Aptos"/>
                        <a:ea typeface="Aptos"/>
                        <a:cs typeface="Times New Roman" panose="02020603050405020304" pitchFamily="18" charset="0"/>
                      </a:endParaRPr>
                    </a:p>
                  </a:txBody>
                  <a:tcPr marL="7922" marR="7922" marT="7922" marB="7922" anchor="ctr"/>
                </a:tc>
                <a:tc>
                  <a:txBody>
                    <a:bodyPr/>
                    <a:lstStyle/>
                    <a:p>
                      <a:pPr marL="0" marR="0" algn="just">
                        <a:lnSpc>
                          <a:spcPct val="115000"/>
                        </a:lnSpc>
                        <a:spcBef>
                          <a:spcPts val="0"/>
                        </a:spcBef>
                        <a:spcAft>
                          <a:spcPts val="0"/>
                        </a:spcAft>
                      </a:pPr>
                      <a:r>
                        <a:rPr lang="en-US" sz="900" kern="100">
                          <a:effectLst/>
                        </a:rPr>
                        <a:t>36 hours base pay</a:t>
                      </a:r>
                      <a:endParaRPr lang="en-US" sz="1000" kern="100">
                        <a:effectLst/>
                        <a:latin typeface="Aptos"/>
                        <a:ea typeface="Aptos"/>
                        <a:cs typeface="Times New Roman" panose="02020603050405020304" pitchFamily="18" charset="0"/>
                      </a:endParaRPr>
                    </a:p>
                  </a:txBody>
                  <a:tcPr marL="7922" marR="7922" marT="7922" marB="7922" anchor="ctr"/>
                </a:tc>
                <a:tc>
                  <a:txBody>
                    <a:bodyPr/>
                    <a:lstStyle/>
                    <a:p>
                      <a:pPr marL="0" marR="0" algn="just">
                        <a:lnSpc>
                          <a:spcPct val="115000"/>
                        </a:lnSpc>
                        <a:spcBef>
                          <a:spcPts val="0"/>
                        </a:spcBef>
                        <a:spcAft>
                          <a:spcPts val="0"/>
                        </a:spcAft>
                      </a:pPr>
                      <a:r>
                        <a:rPr lang="en-US" sz="900" kern="100" dirty="0">
                          <a:effectLst/>
                        </a:rPr>
                        <a:t>N/A</a:t>
                      </a:r>
                      <a:endParaRPr lang="en-US" sz="1000" kern="100" dirty="0">
                        <a:effectLst/>
                        <a:latin typeface="Aptos"/>
                        <a:ea typeface="Aptos"/>
                        <a:cs typeface="Times New Roman" panose="02020603050405020304" pitchFamily="18" charset="0"/>
                      </a:endParaRPr>
                    </a:p>
                  </a:txBody>
                  <a:tcPr marL="7922" marR="7922" marT="7922" marB="7922" anchor="ctr"/>
                </a:tc>
                <a:tc>
                  <a:txBody>
                    <a:bodyPr/>
                    <a:lstStyle/>
                    <a:p>
                      <a:pPr marL="0" marR="0" algn="just">
                        <a:lnSpc>
                          <a:spcPct val="115000"/>
                        </a:lnSpc>
                        <a:spcBef>
                          <a:spcPts val="0"/>
                        </a:spcBef>
                        <a:spcAft>
                          <a:spcPts val="0"/>
                        </a:spcAft>
                      </a:pPr>
                      <a:r>
                        <a:rPr lang="en-US" sz="900" kern="100">
                          <a:effectLst/>
                        </a:rPr>
                        <a:t>N/A</a:t>
                      </a:r>
                      <a:endParaRPr lang="en-US" sz="1000" kern="100" dirty="0">
                        <a:effectLst/>
                        <a:latin typeface="Aptos"/>
                        <a:ea typeface="Aptos"/>
                        <a:cs typeface="Times New Roman" panose="02020603050405020304" pitchFamily="18" charset="0"/>
                      </a:endParaRPr>
                    </a:p>
                  </a:txBody>
                  <a:tcPr marL="7922" marR="7922" marT="7922" marB="7922" anchor="ctr"/>
                </a:tc>
                <a:extLst>
                  <a:ext uri="{0D108BD9-81ED-4DB2-BD59-A6C34878D82A}">
                    <a16:rowId xmlns:a16="http://schemas.microsoft.com/office/drawing/2014/main" val="1698147294"/>
                  </a:ext>
                </a:extLst>
              </a:tr>
              <a:tr h="227668">
                <a:tc>
                  <a:txBody>
                    <a:bodyPr/>
                    <a:lstStyle/>
                    <a:p>
                      <a:pPr marL="0" marR="0">
                        <a:lnSpc>
                          <a:spcPct val="115000"/>
                        </a:lnSpc>
                        <a:spcBef>
                          <a:spcPts val="0"/>
                        </a:spcBef>
                        <a:spcAft>
                          <a:spcPts val="0"/>
                        </a:spcAft>
                      </a:pPr>
                      <a:r>
                        <a:rPr lang="en-US" sz="900" kern="100">
                          <a:effectLst/>
                        </a:rPr>
                        <a:t>Pharmacists</a:t>
                      </a:r>
                      <a:endParaRPr lang="en-US" sz="1000" kern="100">
                        <a:effectLst/>
                        <a:latin typeface="Aptos"/>
                        <a:ea typeface="Aptos"/>
                        <a:cs typeface="Times New Roman" panose="02020603050405020304" pitchFamily="18" charset="0"/>
                      </a:endParaRPr>
                    </a:p>
                  </a:txBody>
                  <a:tcPr marL="7922" marR="7922" marT="7922" marB="7922" anchor="ctr"/>
                </a:tc>
                <a:tc>
                  <a:txBody>
                    <a:bodyPr/>
                    <a:lstStyle/>
                    <a:p>
                      <a:pPr marL="0" marR="0" algn="just">
                        <a:lnSpc>
                          <a:spcPct val="115000"/>
                        </a:lnSpc>
                        <a:spcBef>
                          <a:spcPts val="0"/>
                        </a:spcBef>
                        <a:spcAft>
                          <a:spcPts val="0"/>
                        </a:spcAft>
                      </a:pPr>
                      <a:r>
                        <a:rPr lang="en-US" sz="900" kern="100">
                          <a:effectLst/>
                        </a:rPr>
                        <a:t>$20/hour</a:t>
                      </a:r>
                      <a:endParaRPr lang="en-US" sz="1000" kern="100">
                        <a:effectLst/>
                        <a:latin typeface="Aptos"/>
                        <a:ea typeface="Aptos"/>
                        <a:cs typeface="Times New Roman" panose="02020603050405020304" pitchFamily="18" charset="0"/>
                      </a:endParaRPr>
                    </a:p>
                  </a:txBody>
                  <a:tcPr marL="7922" marR="7922" marT="7922" marB="7922" anchor="ctr"/>
                </a:tc>
                <a:tc>
                  <a:txBody>
                    <a:bodyPr/>
                    <a:lstStyle/>
                    <a:p>
                      <a:pPr marL="0" marR="0" algn="just">
                        <a:lnSpc>
                          <a:spcPct val="115000"/>
                        </a:lnSpc>
                        <a:spcBef>
                          <a:spcPts val="0"/>
                        </a:spcBef>
                        <a:spcAft>
                          <a:spcPts val="0"/>
                        </a:spcAft>
                      </a:pPr>
                      <a:r>
                        <a:rPr lang="en-US" sz="900" kern="100">
                          <a:effectLst/>
                        </a:rPr>
                        <a:t>$30/hour</a:t>
                      </a:r>
                      <a:endParaRPr lang="en-US" sz="1000" kern="100">
                        <a:effectLst/>
                        <a:latin typeface="Aptos"/>
                        <a:ea typeface="Aptos"/>
                        <a:cs typeface="Times New Roman" panose="02020603050405020304" pitchFamily="18" charset="0"/>
                      </a:endParaRPr>
                    </a:p>
                  </a:txBody>
                  <a:tcPr marL="7922" marR="7922" marT="7922" marB="7922" anchor="ctr"/>
                </a:tc>
                <a:tc>
                  <a:txBody>
                    <a:bodyPr/>
                    <a:lstStyle/>
                    <a:p>
                      <a:pPr marL="0" marR="0" algn="just">
                        <a:lnSpc>
                          <a:spcPct val="115000"/>
                        </a:lnSpc>
                        <a:spcBef>
                          <a:spcPts val="0"/>
                        </a:spcBef>
                        <a:spcAft>
                          <a:spcPts val="0"/>
                        </a:spcAft>
                      </a:pPr>
                      <a:r>
                        <a:rPr lang="en-US" sz="900" kern="100">
                          <a:effectLst/>
                        </a:rPr>
                        <a:t>Callback premium applies if called in</a:t>
                      </a:r>
                      <a:endParaRPr lang="en-US" sz="1000" kern="100">
                        <a:effectLst/>
                        <a:latin typeface="Aptos"/>
                        <a:ea typeface="Aptos"/>
                        <a:cs typeface="Times New Roman" panose="02020603050405020304" pitchFamily="18" charset="0"/>
                      </a:endParaRPr>
                    </a:p>
                  </a:txBody>
                  <a:tcPr marL="7922" marR="7922" marT="7922" marB="7922" anchor="ctr"/>
                </a:tc>
                <a:extLst>
                  <a:ext uri="{0D108BD9-81ED-4DB2-BD59-A6C34878D82A}">
                    <a16:rowId xmlns:a16="http://schemas.microsoft.com/office/drawing/2014/main" val="3246276517"/>
                  </a:ext>
                </a:extLst>
              </a:tr>
              <a:tr h="446542">
                <a:tc>
                  <a:txBody>
                    <a:bodyPr/>
                    <a:lstStyle/>
                    <a:p>
                      <a:pPr marL="0" marR="0">
                        <a:lnSpc>
                          <a:spcPct val="115000"/>
                        </a:lnSpc>
                        <a:spcBef>
                          <a:spcPts val="0"/>
                        </a:spcBef>
                        <a:spcAft>
                          <a:spcPts val="0"/>
                        </a:spcAft>
                      </a:pPr>
                      <a:r>
                        <a:rPr lang="en-US" sz="900" kern="100">
                          <a:effectLst/>
                        </a:rPr>
                        <a:t>Home Health/Hospice RNs (8.5-hr shift)</a:t>
                      </a:r>
                      <a:endParaRPr lang="en-US" sz="1000" kern="100">
                        <a:effectLst/>
                        <a:latin typeface="Aptos"/>
                        <a:ea typeface="Aptos"/>
                        <a:cs typeface="Times New Roman" panose="02020603050405020304" pitchFamily="18" charset="0"/>
                      </a:endParaRPr>
                    </a:p>
                  </a:txBody>
                  <a:tcPr marL="7922" marR="7922" marT="7922" marB="7922" anchor="ctr"/>
                </a:tc>
                <a:tc>
                  <a:txBody>
                    <a:bodyPr/>
                    <a:lstStyle/>
                    <a:p>
                      <a:pPr marL="0" marR="0" algn="just">
                        <a:lnSpc>
                          <a:spcPct val="115000"/>
                        </a:lnSpc>
                        <a:spcBef>
                          <a:spcPts val="0"/>
                        </a:spcBef>
                        <a:spcAft>
                          <a:spcPts val="0"/>
                        </a:spcAft>
                      </a:pPr>
                      <a:r>
                        <a:rPr lang="en-US" sz="900" kern="100">
                          <a:effectLst/>
                        </a:rPr>
                        <a:t>$100</a:t>
                      </a:r>
                      <a:endParaRPr lang="en-US" sz="1000" kern="100">
                        <a:effectLst/>
                        <a:latin typeface="Aptos"/>
                        <a:ea typeface="Aptos"/>
                        <a:cs typeface="Times New Roman" panose="02020603050405020304" pitchFamily="18" charset="0"/>
                      </a:endParaRPr>
                    </a:p>
                  </a:txBody>
                  <a:tcPr marL="7922" marR="7922" marT="7922" marB="7922" anchor="ctr"/>
                </a:tc>
                <a:tc>
                  <a:txBody>
                    <a:bodyPr/>
                    <a:lstStyle/>
                    <a:p>
                      <a:pPr marL="0" marR="0" algn="just">
                        <a:lnSpc>
                          <a:spcPct val="115000"/>
                        </a:lnSpc>
                        <a:spcBef>
                          <a:spcPts val="0"/>
                        </a:spcBef>
                        <a:spcAft>
                          <a:spcPts val="0"/>
                        </a:spcAft>
                      </a:pPr>
                      <a:r>
                        <a:rPr lang="en-US" sz="900" kern="100">
                          <a:effectLst/>
                        </a:rPr>
                        <a:t>$150</a:t>
                      </a:r>
                      <a:endParaRPr lang="en-US" sz="1000" kern="100">
                        <a:effectLst/>
                        <a:latin typeface="Aptos"/>
                        <a:ea typeface="Aptos"/>
                        <a:cs typeface="Times New Roman" panose="02020603050405020304" pitchFamily="18" charset="0"/>
                      </a:endParaRPr>
                    </a:p>
                  </a:txBody>
                  <a:tcPr marL="7922" marR="7922" marT="7922" marB="7922" anchor="ctr"/>
                </a:tc>
                <a:tc>
                  <a:txBody>
                    <a:bodyPr/>
                    <a:lstStyle/>
                    <a:p>
                      <a:pPr marL="0" marR="0" algn="just">
                        <a:lnSpc>
                          <a:spcPct val="115000"/>
                        </a:lnSpc>
                        <a:spcBef>
                          <a:spcPts val="0"/>
                        </a:spcBef>
                        <a:spcAft>
                          <a:spcPts val="0"/>
                        </a:spcAft>
                      </a:pPr>
                      <a:r>
                        <a:rPr lang="en-US" sz="900" kern="100">
                          <a:effectLst/>
                        </a:rPr>
                        <a:t>Callback premium applies if called in </a:t>
                      </a:r>
                      <a:endParaRPr lang="en-US" sz="1000" kern="100">
                        <a:effectLst/>
                        <a:latin typeface="Aptos"/>
                        <a:ea typeface="Aptos"/>
                        <a:cs typeface="Times New Roman" panose="02020603050405020304" pitchFamily="18" charset="0"/>
                      </a:endParaRPr>
                    </a:p>
                  </a:txBody>
                  <a:tcPr marL="7922" marR="7922" marT="7922" marB="7922" anchor="ctr"/>
                </a:tc>
                <a:extLst>
                  <a:ext uri="{0D108BD9-81ED-4DB2-BD59-A6C34878D82A}">
                    <a16:rowId xmlns:a16="http://schemas.microsoft.com/office/drawing/2014/main" val="424606450"/>
                  </a:ext>
                </a:extLst>
              </a:tr>
              <a:tr h="446542">
                <a:tc>
                  <a:txBody>
                    <a:bodyPr/>
                    <a:lstStyle/>
                    <a:p>
                      <a:pPr marL="0" marR="0">
                        <a:lnSpc>
                          <a:spcPct val="115000"/>
                        </a:lnSpc>
                        <a:spcBef>
                          <a:spcPts val="0"/>
                        </a:spcBef>
                        <a:spcAft>
                          <a:spcPts val="0"/>
                        </a:spcAft>
                      </a:pPr>
                      <a:r>
                        <a:rPr lang="en-US" sz="900" kern="100" dirty="0">
                          <a:effectLst/>
                        </a:rPr>
                        <a:t>Home Health/Hospice RNs (15.5-hr shift)</a:t>
                      </a:r>
                      <a:endParaRPr lang="en-US" sz="1000" kern="100" dirty="0">
                        <a:effectLst/>
                        <a:latin typeface="Aptos"/>
                        <a:ea typeface="Aptos"/>
                        <a:cs typeface="Times New Roman" panose="02020603050405020304" pitchFamily="18" charset="0"/>
                      </a:endParaRPr>
                    </a:p>
                  </a:txBody>
                  <a:tcPr marL="7922" marR="7922" marT="7922" marB="7922" anchor="ctr"/>
                </a:tc>
                <a:tc>
                  <a:txBody>
                    <a:bodyPr/>
                    <a:lstStyle/>
                    <a:p>
                      <a:pPr marL="0" marR="0" algn="just">
                        <a:lnSpc>
                          <a:spcPct val="115000"/>
                        </a:lnSpc>
                        <a:spcBef>
                          <a:spcPts val="0"/>
                        </a:spcBef>
                        <a:spcAft>
                          <a:spcPts val="0"/>
                        </a:spcAft>
                      </a:pPr>
                      <a:r>
                        <a:rPr lang="en-US" sz="900" kern="100">
                          <a:effectLst/>
                        </a:rPr>
                        <a:t>$200</a:t>
                      </a:r>
                      <a:endParaRPr lang="en-US" sz="1000" kern="100">
                        <a:effectLst/>
                        <a:latin typeface="Aptos"/>
                        <a:ea typeface="Aptos"/>
                        <a:cs typeface="Times New Roman" panose="02020603050405020304" pitchFamily="18" charset="0"/>
                      </a:endParaRPr>
                    </a:p>
                  </a:txBody>
                  <a:tcPr marL="7922" marR="7922" marT="7922" marB="7922" anchor="ctr"/>
                </a:tc>
                <a:tc>
                  <a:txBody>
                    <a:bodyPr/>
                    <a:lstStyle/>
                    <a:p>
                      <a:pPr marL="0" marR="0" algn="just">
                        <a:lnSpc>
                          <a:spcPct val="115000"/>
                        </a:lnSpc>
                        <a:spcBef>
                          <a:spcPts val="0"/>
                        </a:spcBef>
                        <a:spcAft>
                          <a:spcPts val="0"/>
                        </a:spcAft>
                      </a:pPr>
                      <a:r>
                        <a:rPr lang="en-US" sz="900" kern="100">
                          <a:effectLst/>
                        </a:rPr>
                        <a:t>$300</a:t>
                      </a:r>
                      <a:endParaRPr lang="en-US" sz="1000" kern="100">
                        <a:effectLst/>
                        <a:latin typeface="Aptos"/>
                        <a:ea typeface="Aptos"/>
                        <a:cs typeface="Times New Roman" panose="02020603050405020304" pitchFamily="18" charset="0"/>
                      </a:endParaRPr>
                    </a:p>
                  </a:txBody>
                  <a:tcPr marL="7922" marR="7922" marT="7922" marB="7922" anchor="ctr"/>
                </a:tc>
                <a:tc>
                  <a:txBody>
                    <a:bodyPr/>
                    <a:lstStyle/>
                    <a:p>
                      <a:pPr marL="0" marR="0" algn="just">
                        <a:lnSpc>
                          <a:spcPct val="115000"/>
                        </a:lnSpc>
                        <a:spcBef>
                          <a:spcPts val="0"/>
                        </a:spcBef>
                        <a:spcAft>
                          <a:spcPts val="0"/>
                        </a:spcAft>
                      </a:pPr>
                      <a:r>
                        <a:rPr lang="en-US" sz="900" kern="100">
                          <a:effectLst/>
                        </a:rPr>
                        <a:t>Callback premium applies if called in</a:t>
                      </a:r>
                      <a:endParaRPr lang="en-US" sz="1000" kern="100">
                        <a:effectLst/>
                        <a:latin typeface="Aptos"/>
                        <a:ea typeface="Aptos"/>
                        <a:cs typeface="Times New Roman" panose="02020603050405020304" pitchFamily="18" charset="0"/>
                      </a:endParaRPr>
                    </a:p>
                  </a:txBody>
                  <a:tcPr marL="7922" marR="7922" marT="7922" marB="7922" anchor="ctr"/>
                </a:tc>
                <a:extLst>
                  <a:ext uri="{0D108BD9-81ED-4DB2-BD59-A6C34878D82A}">
                    <a16:rowId xmlns:a16="http://schemas.microsoft.com/office/drawing/2014/main" val="1644757022"/>
                  </a:ext>
                </a:extLst>
              </a:tr>
              <a:tr h="665413">
                <a:tc>
                  <a:txBody>
                    <a:bodyPr/>
                    <a:lstStyle/>
                    <a:p>
                      <a:pPr marL="0" marR="0">
                        <a:lnSpc>
                          <a:spcPct val="115000"/>
                        </a:lnSpc>
                        <a:spcBef>
                          <a:spcPts val="0"/>
                        </a:spcBef>
                        <a:spcAft>
                          <a:spcPts val="0"/>
                        </a:spcAft>
                      </a:pPr>
                      <a:r>
                        <a:rPr lang="en-US" sz="900" kern="100" dirty="0">
                          <a:effectLst/>
                        </a:rPr>
                        <a:t>OPC Hourly Non-Licensed</a:t>
                      </a:r>
                    </a:p>
                    <a:p>
                      <a:pPr marL="0" marR="0">
                        <a:lnSpc>
                          <a:spcPct val="115000"/>
                        </a:lnSpc>
                        <a:spcBef>
                          <a:spcPts val="0"/>
                        </a:spcBef>
                        <a:spcAft>
                          <a:spcPts val="0"/>
                        </a:spcAft>
                      </a:pPr>
                      <a:r>
                        <a:rPr lang="en-US" sz="900" kern="100" dirty="0">
                          <a:effectLst/>
                          <a:latin typeface="Aptos"/>
                          <a:ea typeface="Aptos"/>
                          <a:cs typeface="Times New Roman" panose="02020603050405020304" pitchFamily="18" charset="0"/>
                        </a:rPr>
                        <a:t>Inclusive of 6-12 hour shifts</a:t>
                      </a:r>
                      <a:endParaRPr lang="en-US" sz="1000" kern="100" dirty="0">
                        <a:effectLst/>
                        <a:latin typeface="Aptos"/>
                        <a:ea typeface="Aptos"/>
                        <a:cs typeface="Times New Roman" panose="02020603050405020304" pitchFamily="18" charset="0"/>
                      </a:endParaRPr>
                    </a:p>
                  </a:txBody>
                  <a:tcPr marL="7922" marR="7922" marT="7922" marB="7922" anchor="ctr"/>
                </a:tc>
                <a:tc>
                  <a:txBody>
                    <a:bodyPr/>
                    <a:lstStyle/>
                    <a:p>
                      <a:pPr marL="0" marR="0" algn="just">
                        <a:lnSpc>
                          <a:spcPct val="115000"/>
                        </a:lnSpc>
                        <a:spcBef>
                          <a:spcPts val="0"/>
                        </a:spcBef>
                        <a:spcAft>
                          <a:spcPts val="0"/>
                        </a:spcAft>
                      </a:pPr>
                      <a:r>
                        <a:rPr lang="en-US" sz="900" kern="100">
                          <a:effectLst/>
                        </a:rPr>
                        <a:t>$100</a:t>
                      </a:r>
                      <a:endParaRPr lang="en-US" sz="1000" kern="100">
                        <a:effectLst/>
                        <a:latin typeface="Aptos"/>
                        <a:ea typeface="Aptos"/>
                        <a:cs typeface="Times New Roman" panose="02020603050405020304" pitchFamily="18" charset="0"/>
                      </a:endParaRPr>
                    </a:p>
                  </a:txBody>
                  <a:tcPr marL="7922" marR="7922" marT="7922" marB="7922" anchor="ctr"/>
                </a:tc>
                <a:tc>
                  <a:txBody>
                    <a:bodyPr/>
                    <a:lstStyle/>
                    <a:p>
                      <a:pPr marL="0" marR="0" algn="just">
                        <a:lnSpc>
                          <a:spcPct val="115000"/>
                        </a:lnSpc>
                        <a:spcBef>
                          <a:spcPts val="0"/>
                        </a:spcBef>
                        <a:spcAft>
                          <a:spcPts val="0"/>
                        </a:spcAft>
                      </a:pPr>
                      <a:r>
                        <a:rPr lang="en-US" sz="900" kern="100">
                          <a:effectLst/>
                        </a:rPr>
                        <a:t>N/A</a:t>
                      </a:r>
                      <a:endParaRPr lang="en-US" sz="1000" kern="100">
                        <a:effectLst/>
                        <a:latin typeface="Aptos"/>
                        <a:ea typeface="Aptos"/>
                        <a:cs typeface="Times New Roman" panose="02020603050405020304" pitchFamily="18" charset="0"/>
                      </a:endParaRPr>
                    </a:p>
                  </a:txBody>
                  <a:tcPr marL="7922" marR="7922" marT="7922" marB="7922" anchor="ctr"/>
                </a:tc>
                <a:tc>
                  <a:txBody>
                    <a:bodyPr/>
                    <a:lstStyle/>
                    <a:p>
                      <a:pPr marL="0" marR="0" algn="just">
                        <a:lnSpc>
                          <a:spcPct val="115000"/>
                        </a:lnSpc>
                        <a:spcBef>
                          <a:spcPts val="0"/>
                        </a:spcBef>
                        <a:spcAft>
                          <a:spcPts val="0"/>
                        </a:spcAft>
                      </a:pPr>
                      <a:r>
                        <a:rPr lang="en-US" sz="900" kern="100">
                          <a:effectLst/>
                        </a:rPr>
                        <a:t>Base Hourly Rate of Pay for hours worked in additional to the flat on-call rate if called in</a:t>
                      </a:r>
                      <a:endParaRPr lang="en-US" sz="1000" kern="100">
                        <a:effectLst/>
                        <a:latin typeface="Aptos"/>
                        <a:ea typeface="Aptos"/>
                        <a:cs typeface="Times New Roman" panose="02020603050405020304" pitchFamily="18" charset="0"/>
                      </a:endParaRPr>
                    </a:p>
                  </a:txBody>
                  <a:tcPr marL="7922" marR="7922" marT="7922" marB="7922" anchor="ctr"/>
                </a:tc>
                <a:extLst>
                  <a:ext uri="{0D108BD9-81ED-4DB2-BD59-A6C34878D82A}">
                    <a16:rowId xmlns:a16="http://schemas.microsoft.com/office/drawing/2014/main" val="719856711"/>
                  </a:ext>
                </a:extLst>
              </a:tr>
              <a:tr h="665413">
                <a:tc>
                  <a:txBody>
                    <a:bodyPr/>
                    <a:lstStyle/>
                    <a:p>
                      <a:pPr marL="0" marR="0">
                        <a:lnSpc>
                          <a:spcPct val="115000"/>
                        </a:lnSpc>
                        <a:spcBef>
                          <a:spcPts val="0"/>
                        </a:spcBef>
                        <a:spcAft>
                          <a:spcPts val="0"/>
                        </a:spcAft>
                      </a:pPr>
                      <a:r>
                        <a:rPr lang="en-US" sz="900" kern="100" dirty="0">
                          <a:effectLst/>
                        </a:rPr>
                        <a:t>OPC Hourly RNs &amp; Hourly APPs</a:t>
                      </a:r>
                    </a:p>
                    <a:p>
                      <a:pPr marL="0" marR="0">
                        <a:lnSpc>
                          <a:spcPct val="115000"/>
                        </a:lnSpc>
                        <a:spcBef>
                          <a:spcPts val="0"/>
                        </a:spcBef>
                        <a:spcAft>
                          <a:spcPts val="0"/>
                        </a:spcAft>
                      </a:pPr>
                      <a:r>
                        <a:rPr lang="en-US" sz="900" kern="100" dirty="0">
                          <a:effectLst/>
                          <a:latin typeface="Aptos"/>
                          <a:ea typeface="Aptos"/>
                          <a:cs typeface="Times New Roman" panose="02020603050405020304" pitchFamily="18" charset="0"/>
                        </a:rPr>
                        <a:t>Inclusive of 6-12 hours shift</a:t>
                      </a:r>
                      <a:endParaRPr lang="en-US" sz="1000" kern="100" dirty="0">
                        <a:effectLst/>
                        <a:latin typeface="Aptos"/>
                        <a:ea typeface="Aptos"/>
                        <a:cs typeface="Times New Roman" panose="02020603050405020304" pitchFamily="18" charset="0"/>
                      </a:endParaRPr>
                    </a:p>
                  </a:txBody>
                  <a:tcPr marL="7922" marR="7922" marT="7922" marB="7922" anchor="ctr"/>
                </a:tc>
                <a:tc>
                  <a:txBody>
                    <a:bodyPr/>
                    <a:lstStyle/>
                    <a:p>
                      <a:pPr marL="0" marR="0" algn="just">
                        <a:lnSpc>
                          <a:spcPct val="115000"/>
                        </a:lnSpc>
                        <a:spcBef>
                          <a:spcPts val="0"/>
                        </a:spcBef>
                        <a:spcAft>
                          <a:spcPts val="0"/>
                        </a:spcAft>
                      </a:pPr>
                      <a:r>
                        <a:rPr lang="en-US" sz="900" kern="100">
                          <a:effectLst/>
                        </a:rPr>
                        <a:t>$150</a:t>
                      </a:r>
                      <a:endParaRPr lang="en-US" sz="1000" kern="100">
                        <a:effectLst/>
                        <a:latin typeface="Aptos"/>
                        <a:ea typeface="Aptos"/>
                        <a:cs typeface="Times New Roman" panose="02020603050405020304" pitchFamily="18" charset="0"/>
                      </a:endParaRPr>
                    </a:p>
                  </a:txBody>
                  <a:tcPr marL="7922" marR="7922" marT="7922" marB="7922" anchor="ctr"/>
                </a:tc>
                <a:tc>
                  <a:txBody>
                    <a:bodyPr/>
                    <a:lstStyle/>
                    <a:p>
                      <a:pPr marL="0" marR="0" algn="just">
                        <a:lnSpc>
                          <a:spcPct val="115000"/>
                        </a:lnSpc>
                        <a:spcBef>
                          <a:spcPts val="0"/>
                        </a:spcBef>
                        <a:spcAft>
                          <a:spcPts val="0"/>
                        </a:spcAft>
                      </a:pPr>
                      <a:r>
                        <a:rPr lang="en-US" sz="900" kern="100">
                          <a:effectLst/>
                        </a:rPr>
                        <a:t>N/A</a:t>
                      </a:r>
                      <a:endParaRPr lang="en-US" sz="1000" kern="100">
                        <a:effectLst/>
                        <a:latin typeface="Aptos"/>
                        <a:ea typeface="Aptos"/>
                        <a:cs typeface="Times New Roman" panose="02020603050405020304" pitchFamily="18" charset="0"/>
                      </a:endParaRPr>
                    </a:p>
                  </a:txBody>
                  <a:tcPr marL="7922" marR="7922" marT="7922" marB="7922" anchor="ctr"/>
                </a:tc>
                <a:tc>
                  <a:txBody>
                    <a:bodyPr/>
                    <a:lstStyle/>
                    <a:p>
                      <a:pPr marL="0" marR="0" algn="just">
                        <a:lnSpc>
                          <a:spcPct val="115000"/>
                        </a:lnSpc>
                        <a:spcBef>
                          <a:spcPts val="0"/>
                        </a:spcBef>
                        <a:spcAft>
                          <a:spcPts val="0"/>
                        </a:spcAft>
                      </a:pPr>
                      <a:r>
                        <a:rPr lang="en-US" sz="900" kern="100">
                          <a:effectLst/>
                        </a:rPr>
                        <a:t>Base Hourly Rate of Pay for hours worked in additional to the flat on-call rate if called in</a:t>
                      </a:r>
                      <a:endParaRPr lang="en-US" sz="1000" kern="100">
                        <a:effectLst/>
                        <a:latin typeface="Aptos"/>
                        <a:ea typeface="Aptos"/>
                        <a:cs typeface="Times New Roman" panose="02020603050405020304" pitchFamily="18" charset="0"/>
                      </a:endParaRPr>
                    </a:p>
                  </a:txBody>
                  <a:tcPr marL="7922" marR="7922" marT="7922" marB="7922" anchor="ctr"/>
                </a:tc>
                <a:extLst>
                  <a:ext uri="{0D108BD9-81ED-4DB2-BD59-A6C34878D82A}">
                    <a16:rowId xmlns:a16="http://schemas.microsoft.com/office/drawing/2014/main" val="3785723698"/>
                  </a:ext>
                </a:extLst>
              </a:tr>
              <a:tr h="227668">
                <a:tc>
                  <a:txBody>
                    <a:bodyPr/>
                    <a:lstStyle/>
                    <a:p>
                      <a:pPr marL="0" marR="0">
                        <a:lnSpc>
                          <a:spcPct val="115000"/>
                        </a:lnSpc>
                        <a:spcBef>
                          <a:spcPts val="0"/>
                        </a:spcBef>
                        <a:spcAft>
                          <a:spcPts val="0"/>
                        </a:spcAft>
                      </a:pPr>
                      <a:r>
                        <a:rPr lang="en-US" sz="900" kern="100">
                          <a:effectLst/>
                        </a:rPr>
                        <a:t>IT Exempt Employees</a:t>
                      </a:r>
                      <a:endParaRPr lang="en-US" sz="1000" kern="100">
                        <a:effectLst/>
                        <a:latin typeface="Aptos"/>
                        <a:ea typeface="Aptos"/>
                        <a:cs typeface="Times New Roman" panose="02020603050405020304" pitchFamily="18" charset="0"/>
                      </a:endParaRPr>
                    </a:p>
                  </a:txBody>
                  <a:tcPr marL="7922" marR="7922" marT="7922" marB="7922" anchor="ctr"/>
                </a:tc>
                <a:tc>
                  <a:txBody>
                    <a:bodyPr/>
                    <a:lstStyle/>
                    <a:p>
                      <a:pPr marL="0" marR="0" algn="just">
                        <a:lnSpc>
                          <a:spcPct val="115000"/>
                        </a:lnSpc>
                        <a:spcBef>
                          <a:spcPts val="0"/>
                        </a:spcBef>
                        <a:spcAft>
                          <a:spcPts val="0"/>
                        </a:spcAft>
                      </a:pPr>
                      <a:r>
                        <a:rPr lang="en-US" sz="900" kern="100">
                          <a:effectLst/>
                        </a:rPr>
                        <a:t>$150</a:t>
                      </a:r>
                      <a:endParaRPr lang="en-US" sz="1000" kern="100">
                        <a:effectLst/>
                        <a:latin typeface="Aptos"/>
                        <a:ea typeface="Aptos"/>
                        <a:cs typeface="Times New Roman" panose="02020603050405020304" pitchFamily="18" charset="0"/>
                      </a:endParaRPr>
                    </a:p>
                  </a:txBody>
                  <a:tcPr marL="7922" marR="7922" marT="7922" marB="7922" anchor="ctr"/>
                </a:tc>
                <a:tc>
                  <a:txBody>
                    <a:bodyPr/>
                    <a:lstStyle/>
                    <a:p>
                      <a:pPr marL="0" marR="0" algn="just">
                        <a:lnSpc>
                          <a:spcPct val="115000"/>
                        </a:lnSpc>
                        <a:spcBef>
                          <a:spcPts val="0"/>
                        </a:spcBef>
                        <a:spcAft>
                          <a:spcPts val="0"/>
                        </a:spcAft>
                      </a:pPr>
                      <a:r>
                        <a:rPr lang="en-US" sz="900" kern="100">
                          <a:effectLst/>
                        </a:rPr>
                        <a:t>N/A</a:t>
                      </a:r>
                      <a:endParaRPr lang="en-US" sz="1000" kern="100">
                        <a:effectLst/>
                        <a:latin typeface="Aptos"/>
                        <a:ea typeface="Aptos"/>
                        <a:cs typeface="Times New Roman" panose="02020603050405020304" pitchFamily="18" charset="0"/>
                      </a:endParaRPr>
                    </a:p>
                  </a:txBody>
                  <a:tcPr marL="7922" marR="7922" marT="7922" marB="7922" anchor="ctr"/>
                </a:tc>
                <a:tc>
                  <a:txBody>
                    <a:bodyPr/>
                    <a:lstStyle/>
                    <a:p>
                      <a:pPr marL="0" marR="0" algn="just">
                        <a:lnSpc>
                          <a:spcPct val="115000"/>
                        </a:lnSpc>
                        <a:spcBef>
                          <a:spcPts val="0"/>
                        </a:spcBef>
                        <a:spcAft>
                          <a:spcPts val="0"/>
                        </a:spcAft>
                      </a:pPr>
                      <a:r>
                        <a:rPr lang="en-US" sz="900" kern="100">
                          <a:effectLst/>
                        </a:rPr>
                        <a:t>N/A</a:t>
                      </a:r>
                      <a:endParaRPr lang="en-US" sz="1000" kern="100">
                        <a:effectLst/>
                        <a:latin typeface="Aptos"/>
                        <a:ea typeface="Aptos"/>
                        <a:cs typeface="Times New Roman" panose="02020603050405020304" pitchFamily="18" charset="0"/>
                      </a:endParaRPr>
                    </a:p>
                  </a:txBody>
                  <a:tcPr marL="7922" marR="7922" marT="7922" marB="7922" anchor="ctr"/>
                </a:tc>
                <a:extLst>
                  <a:ext uri="{0D108BD9-81ED-4DB2-BD59-A6C34878D82A}">
                    <a16:rowId xmlns:a16="http://schemas.microsoft.com/office/drawing/2014/main" val="2079016560"/>
                  </a:ext>
                </a:extLst>
              </a:tr>
              <a:tr h="446542">
                <a:tc>
                  <a:txBody>
                    <a:bodyPr/>
                    <a:lstStyle/>
                    <a:p>
                      <a:pPr marL="0" marR="0">
                        <a:lnSpc>
                          <a:spcPct val="115000"/>
                        </a:lnSpc>
                        <a:spcBef>
                          <a:spcPts val="0"/>
                        </a:spcBef>
                        <a:spcAft>
                          <a:spcPts val="0"/>
                        </a:spcAft>
                      </a:pPr>
                      <a:r>
                        <a:rPr lang="en-US" sz="900" kern="100">
                          <a:effectLst/>
                        </a:rPr>
                        <a:t>IT Hourly Employees</a:t>
                      </a:r>
                      <a:endParaRPr lang="en-US" sz="1000" kern="100">
                        <a:effectLst/>
                        <a:latin typeface="Aptos"/>
                        <a:ea typeface="Aptos"/>
                        <a:cs typeface="Times New Roman" panose="02020603050405020304" pitchFamily="18" charset="0"/>
                      </a:endParaRPr>
                    </a:p>
                  </a:txBody>
                  <a:tcPr marL="7922" marR="7922" marT="7922" marB="7922" anchor="ctr"/>
                </a:tc>
                <a:tc>
                  <a:txBody>
                    <a:bodyPr/>
                    <a:lstStyle/>
                    <a:p>
                      <a:pPr marL="0" marR="0" algn="just">
                        <a:lnSpc>
                          <a:spcPct val="115000"/>
                        </a:lnSpc>
                        <a:spcBef>
                          <a:spcPts val="0"/>
                        </a:spcBef>
                        <a:spcAft>
                          <a:spcPts val="0"/>
                        </a:spcAft>
                      </a:pPr>
                      <a:r>
                        <a:rPr lang="en-US" sz="900" kern="100">
                          <a:effectLst/>
                        </a:rPr>
                        <a:t>$65 per event &gt;15 min (onsite or remote)</a:t>
                      </a:r>
                      <a:endParaRPr lang="en-US" sz="1000" kern="100">
                        <a:effectLst/>
                        <a:latin typeface="Aptos"/>
                        <a:ea typeface="Aptos"/>
                        <a:cs typeface="Times New Roman" panose="02020603050405020304" pitchFamily="18" charset="0"/>
                      </a:endParaRPr>
                    </a:p>
                  </a:txBody>
                  <a:tcPr marL="7922" marR="7922" marT="7922" marB="7922" anchor="ctr"/>
                </a:tc>
                <a:tc>
                  <a:txBody>
                    <a:bodyPr/>
                    <a:lstStyle/>
                    <a:p>
                      <a:pPr marL="0" marR="0" algn="just">
                        <a:lnSpc>
                          <a:spcPct val="115000"/>
                        </a:lnSpc>
                        <a:spcBef>
                          <a:spcPts val="0"/>
                        </a:spcBef>
                        <a:spcAft>
                          <a:spcPts val="0"/>
                        </a:spcAft>
                      </a:pPr>
                      <a:r>
                        <a:rPr lang="en-US" sz="900" kern="100">
                          <a:effectLst/>
                        </a:rPr>
                        <a:t>N/A</a:t>
                      </a:r>
                      <a:endParaRPr lang="en-US" sz="1000" kern="100">
                        <a:effectLst/>
                        <a:latin typeface="Aptos"/>
                        <a:ea typeface="Aptos"/>
                        <a:cs typeface="Times New Roman" panose="02020603050405020304" pitchFamily="18" charset="0"/>
                      </a:endParaRPr>
                    </a:p>
                  </a:txBody>
                  <a:tcPr marL="7922" marR="7922" marT="7922" marB="7922" anchor="ctr"/>
                </a:tc>
                <a:tc>
                  <a:txBody>
                    <a:bodyPr/>
                    <a:lstStyle/>
                    <a:p>
                      <a:pPr marL="0" marR="0" algn="just">
                        <a:lnSpc>
                          <a:spcPct val="115000"/>
                        </a:lnSpc>
                        <a:spcBef>
                          <a:spcPts val="0"/>
                        </a:spcBef>
                        <a:spcAft>
                          <a:spcPts val="0"/>
                        </a:spcAft>
                      </a:pPr>
                      <a:r>
                        <a:rPr lang="en-US" sz="900" kern="100" dirty="0">
                          <a:effectLst/>
                        </a:rPr>
                        <a:t>N/A</a:t>
                      </a:r>
                      <a:endParaRPr lang="en-US" sz="1000" kern="100" dirty="0">
                        <a:effectLst/>
                        <a:latin typeface="Aptos"/>
                        <a:ea typeface="Aptos"/>
                        <a:cs typeface="Times New Roman" panose="02020603050405020304" pitchFamily="18" charset="0"/>
                      </a:endParaRPr>
                    </a:p>
                  </a:txBody>
                  <a:tcPr marL="7922" marR="7922" marT="7922" marB="7922" anchor="ctr"/>
                </a:tc>
                <a:extLst>
                  <a:ext uri="{0D108BD9-81ED-4DB2-BD59-A6C34878D82A}">
                    <a16:rowId xmlns:a16="http://schemas.microsoft.com/office/drawing/2014/main" val="374585798"/>
                  </a:ext>
                </a:extLst>
              </a:tr>
            </a:tbl>
          </a:graphicData>
        </a:graphic>
      </p:graphicFrame>
      <p:sp>
        <p:nvSpPr>
          <p:cNvPr id="5" name="Rectangle 1">
            <a:extLst>
              <a:ext uri="{FF2B5EF4-FFF2-40B4-BE49-F238E27FC236}">
                <a16:creationId xmlns:a16="http://schemas.microsoft.com/office/drawing/2014/main" id="{187E2BF4-B1CE-4347-8CCA-F2D0FEAA708C}"/>
              </a:ext>
            </a:extLst>
          </p:cNvPr>
          <p:cNvSpPr>
            <a:spLocks noChangeArrowheads="1"/>
          </p:cNvSpPr>
          <p:nvPr/>
        </p:nvSpPr>
        <p:spPr bwMode="auto">
          <a:xfrm>
            <a:off x="0" y="97795"/>
            <a:ext cx="216726"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1" i="0" u="none" strike="noStrike" cap="none" normalizeH="0" baseline="0" dirty="0">
                <a:ln>
                  <a:noFill/>
                </a:ln>
                <a:solidFill>
                  <a:schemeClr val="tx1"/>
                </a:solidFill>
                <a:effectLst/>
                <a:latin typeface="Calibri" panose="020F0502020204030204" pitchFamily="34" charset="0"/>
                <a:ea typeface="Aptos"/>
                <a:cs typeface="Calibri" panose="020F0502020204030204" pitchFamily="34"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3148347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FE7F9-08F3-4DFD-B4BB-77333664209F}"/>
              </a:ext>
            </a:extLst>
          </p:cNvPr>
          <p:cNvSpPr>
            <a:spLocks noGrp="1"/>
          </p:cNvSpPr>
          <p:nvPr>
            <p:ph type="title"/>
          </p:nvPr>
        </p:nvSpPr>
        <p:spPr>
          <a:xfrm>
            <a:off x="2201333" y="194735"/>
            <a:ext cx="9303279" cy="719666"/>
          </a:xfrm>
        </p:spPr>
        <p:txBody>
          <a:bodyPr/>
          <a:lstStyle/>
          <a:p>
            <a:r>
              <a:rPr lang="en-US" dirty="0"/>
              <a:t>Credit For Relevant Experience Article 26</a:t>
            </a:r>
          </a:p>
        </p:txBody>
      </p:sp>
      <p:sp>
        <p:nvSpPr>
          <p:cNvPr id="3" name="Content Placeholder 2">
            <a:extLst>
              <a:ext uri="{FF2B5EF4-FFF2-40B4-BE49-F238E27FC236}">
                <a16:creationId xmlns:a16="http://schemas.microsoft.com/office/drawing/2014/main" id="{D93E2243-672F-49F2-9227-BBEB3B7E1D90}"/>
              </a:ext>
            </a:extLst>
          </p:cNvPr>
          <p:cNvSpPr>
            <a:spLocks noGrp="1"/>
          </p:cNvSpPr>
          <p:nvPr>
            <p:ph idx="1"/>
          </p:nvPr>
        </p:nvSpPr>
        <p:spPr>
          <a:xfrm>
            <a:off x="1752600" y="914401"/>
            <a:ext cx="9752012" cy="5858932"/>
          </a:xfrm>
        </p:spPr>
        <p:txBody>
          <a:bodyPr/>
          <a:lstStyle/>
          <a:p>
            <a:r>
              <a:rPr lang="en-US" dirty="0"/>
              <a:t>Definition of Relevant Experience </a:t>
            </a:r>
          </a:p>
          <a:p>
            <a:r>
              <a:rPr lang="en-US" sz="1400" dirty="0"/>
              <a:t>Employees shall receive full year-for-year credit (1.0 year per 1.0 year worked) for time worked in a clinical environment that is substantially similar to the Classification or specialty area in which they are applying</a:t>
            </a:r>
          </a:p>
          <a:p>
            <a:r>
              <a:rPr lang="en-US" sz="1400" dirty="0"/>
              <a:t>Experience in which the employee performed clinical skills and competencies aligned with the Classification shall be credited at 0.8 of a year for each full year worked. This applies when the environment may differ, but the skills are relevant.</a:t>
            </a:r>
          </a:p>
          <a:p>
            <a:r>
              <a:rPr lang="en-US" dirty="0"/>
              <a:t>Credit for Relevant Experience</a:t>
            </a:r>
            <a:br>
              <a:rPr lang="en-US" dirty="0"/>
            </a:br>
            <a:r>
              <a:rPr lang="en-US" dirty="0"/>
              <a:t>For licensed Classifications, relevant experience is defined as clinical work performed from the employee’s original licensure date, including Full Time, part-time, and per-diem experience, provided such work aligns with the duties and competencies of the Classification or specialty area in which they are applying.</a:t>
            </a:r>
          </a:p>
          <a:p>
            <a:r>
              <a:rPr lang="en-US" dirty="0"/>
              <a:t> Per Diem employees will be credited based on the FTE of their hours worked per year. </a:t>
            </a:r>
            <a:br>
              <a:rPr lang="en-US" dirty="0"/>
            </a:br>
            <a:endParaRPr lang="en-US" dirty="0"/>
          </a:p>
        </p:txBody>
      </p:sp>
      <p:graphicFrame>
        <p:nvGraphicFramePr>
          <p:cNvPr id="4" name="Table 3">
            <a:extLst>
              <a:ext uri="{FF2B5EF4-FFF2-40B4-BE49-F238E27FC236}">
                <a16:creationId xmlns:a16="http://schemas.microsoft.com/office/drawing/2014/main" id="{DCC361BB-B655-40FE-A0C5-EDACBE53BDB8}"/>
              </a:ext>
            </a:extLst>
          </p:cNvPr>
          <p:cNvGraphicFramePr>
            <a:graphicFrameLocks noGrp="1"/>
          </p:cNvGraphicFramePr>
          <p:nvPr>
            <p:extLst>
              <p:ext uri="{D42A27DB-BD31-4B8C-83A1-F6EECF244321}">
                <p14:modId xmlns:p14="http://schemas.microsoft.com/office/powerpoint/2010/main" val="3572521746"/>
              </p:ext>
            </p:extLst>
          </p:nvPr>
        </p:nvGraphicFramePr>
        <p:xfrm>
          <a:off x="1837268" y="4250267"/>
          <a:ext cx="9423400" cy="2412999"/>
        </p:xfrm>
        <a:graphic>
          <a:graphicData uri="http://schemas.openxmlformats.org/drawingml/2006/table">
            <a:tbl>
              <a:tblPr firstRow="1" firstCol="1" bandRow="1">
                <a:tableStyleId>{5C22544A-7EE6-4342-B048-85BDC9FD1C3A}</a:tableStyleId>
              </a:tblPr>
              <a:tblGrid>
                <a:gridCol w="1884680">
                  <a:extLst>
                    <a:ext uri="{9D8B030D-6E8A-4147-A177-3AD203B41FA5}">
                      <a16:colId xmlns:a16="http://schemas.microsoft.com/office/drawing/2014/main" val="2711530989"/>
                    </a:ext>
                  </a:extLst>
                </a:gridCol>
                <a:gridCol w="1884680">
                  <a:extLst>
                    <a:ext uri="{9D8B030D-6E8A-4147-A177-3AD203B41FA5}">
                      <a16:colId xmlns:a16="http://schemas.microsoft.com/office/drawing/2014/main" val="2015953133"/>
                    </a:ext>
                  </a:extLst>
                </a:gridCol>
                <a:gridCol w="1884680">
                  <a:extLst>
                    <a:ext uri="{9D8B030D-6E8A-4147-A177-3AD203B41FA5}">
                      <a16:colId xmlns:a16="http://schemas.microsoft.com/office/drawing/2014/main" val="587488628"/>
                    </a:ext>
                  </a:extLst>
                </a:gridCol>
                <a:gridCol w="1884680">
                  <a:extLst>
                    <a:ext uri="{9D8B030D-6E8A-4147-A177-3AD203B41FA5}">
                      <a16:colId xmlns:a16="http://schemas.microsoft.com/office/drawing/2014/main" val="749262611"/>
                    </a:ext>
                  </a:extLst>
                </a:gridCol>
                <a:gridCol w="1884680">
                  <a:extLst>
                    <a:ext uri="{9D8B030D-6E8A-4147-A177-3AD203B41FA5}">
                      <a16:colId xmlns:a16="http://schemas.microsoft.com/office/drawing/2014/main" val="627292327"/>
                    </a:ext>
                  </a:extLst>
                </a:gridCol>
              </a:tblGrid>
              <a:tr h="316557">
                <a:tc>
                  <a:txBody>
                    <a:bodyPr/>
                    <a:lstStyle/>
                    <a:p>
                      <a:pPr marL="0" marR="0">
                        <a:spcBef>
                          <a:spcPts val="0"/>
                        </a:spcBef>
                        <a:spcAft>
                          <a:spcPts val="0"/>
                        </a:spcAft>
                      </a:pPr>
                      <a:r>
                        <a:rPr lang="en-US" sz="1200">
                          <a:effectLst/>
                        </a:rPr>
                        <a:t>Experience Type</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9525" marR="9525" marT="9525" marB="9525" anchor="ctr"/>
                </a:tc>
                <a:tc>
                  <a:txBody>
                    <a:bodyPr/>
                    <a:lstStyle/>
                    <a:p>
                      <a:pPr marL="0" marR="0">
                        <a:spcBef>
                          <a:spcPts val="0"/>
                        </a:spcBef>
                        <a:spcAft>
                          <a:spcPts val="0"/>
                        </a:spcAft>
                      </a:pPr>
                      <a:r>
                        <a:rPr lang="en-US" sz="1200">
                          <a:effectLst/>
                        </a:rPr>
                        <a:t>Years Worked</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9525" marR="9525" marT="9525" marB="9525" anchor="ctr"/>
                </a:tc>
                <a:tc>
                  <a:txBody>
                    <a:bodyPr/>
                    <a:lstStyle/>
                    <a:p>
                      <a:pPr marL="0" marR="0">
                        <a:spcBef>
                          <a:spcPts val="0"/>
                        </a:spcBef>
                        <a:spcAft>
                          <a:spcPts val="0"/>
                        </a:spcAft>
                      </a:pPr>
                      <a:r>
                        <a:rPr lang="en-US" sz="1200">
                          <a:effectLst/>
                        </a:rPr>
                        <a:t>Credit Rule</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9525" marR="9525" marT="9525" marB="9525" anchor="ctr"/>
                </a:tc>
                <a:tc>
                  <a:txBody>
                    <a:bodyPr/>
                    <a:lstStyle/>
                    <a:p>
                      <a:pPr marL="0" marR="0">
                        <a:spcBef>
                          <a:spcPts val="0"/>
                        </a:spcBef>
                        <a:spcAft>
                          <a:spcPts val="0"/>
                        </a:spcAft>
                      </a:pPr>
                      <a:r>
                        <a:rPr lang="en-US" sz="1200">
                          <a:effectLst/>
                        </a:rPr>
                        <a:t>Calculation</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9525" marR="9525" marT="9525" marB="9525" anchor="ctr"/>
                </a:tc>
                <a:tc>
                  <a:txBody>
                    <a:bodyPr/>
                    <a:lstStyle/>
                    <a:p>
                      <a:pPr marL="0" marR="0">
                        <a:spcBef>
                          <a:spcPts val="0"/>
                        </a:spcBef>
                        <a:spcAft>
                          <a:spcPts val="0"/>
                        </a:spcAft>
                      </a:pPr>
                      <a:r>
                        <a:rPr lang="en-US" sz="1200">
                          <a:effectLst/>
                        </a:rPr>
                        <a:t>Credited Years</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664552909"/>
                  </a:ext>
                </a:extLst>
              </a:tr>
              <a:tr h="603250">
                <a:tc>
                  <a:txBody>
                    <a:bodyPr/>
                    <a:lstStyle/>
                    <a:p>
                      <a:pPr marL="0" marR="0">
                        <a:spcBef>
                          <a:spcPts val="0"/>
                        </a:spcBef>
                        <a:spcAft>
                          <a:spcPts val="0"/>
                        </a:spcAft>
                      </a:pPr>
                      <a:r>
                        <a:rPr lang="en-US" sz="1200">
                          <a:effectLst/>
                        </a:rPr>
                        <a:t>Critical Care (same environment)</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9525" marR="9525" marT="9525" marB="9525" anchor="ctr"/>
                </a:tc>
                <a:tc>
                  <a:txBody>
                    <a:bodyPr/>
                    <a:lstStyle/>
                    <a:p>
                      <a:pPr marL="0" marR="0">
                        <a:spcBef>
                          <a:spcPts val="0"/>
                        </a:spcBef>
                        <a:spcAft>
                          <a:spcPts val="0"/>
                        </a:spcAft>
                      </a:pPr>
                      <a:r>
                        <a:rPr lang="en-US" sz="1200" dirty="0">
                          <a:effectLst/>
                        </a:rPr>
                        <a:t>2 years</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9525" marR="9525" marT="9525" marB="9525" anchor="ctr"/>
                </a:tc>
                <a:tc>
                  <a:txBody>
                    <a:bodyPr/>
                    <a:lstStyle/>
                    <a:p>
                      <a:pPr marL="0" marR="0">
                        <a:spcBef>
                          <a:spcPts val="0"/>
                        </a:spcBef>
                        <a:spcAft>
                          <a:spcPts val="0"/>
                        </a:spcAft>
                      </a:pPr>
                      <a:r>
                        <a:rPr lang="en-US" sz="1200">
                          <a:effectLst/>
                        </a:rPr>
                        <a:t>Full credit (1.0 per year)</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9525" marR="9525" marT="9525" marB="9525" anchor="ctr"/>
                </a:tc>
                <a:tc>
                  <a:txBody>
                    <a:bodyPr/>
                    <a:lstStyle/>
                    <a:p>
                      <a:pPr marL="0" marR="0">
                        <a:spcBef>
                          <a:spcPts val="0"/>
                        </a:spcBef>
                        <a:spcAft>
                          <a:spcPts val="0"/>
                        </a:spcAft>
                      </a:pPr>
                      <a:r>
                        <a:rPr lang="en-US" sz="1200">
                          <a:effectLst/>
                        </a:rPr>
                        <a:t>2 × 1.0</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9525" marR="9525" marT="9525" marB="9525" anchor="ctr"/>
                </a:tc>
                <a:tc>
                  <a:txBody>
                    <a:bodyPr/>
                    <a:lstStyle/>
                    <a:p>
                      <a:pPr marL="0" marR="0">
                        <a:spcBef>
                          <a:spcPts val="0"/>
                        </a:spcBef>
                        <a:spcAft>
                          <a:spcPts val="0"/>
                        </a:spcAft>
                      </a:pPr>
                      <a:r>
                        <a:rPr lang="en-US" sz="1200">
                          <a:effectLst/>
                        </a:rPr>
                        <a:t>2.0 years</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555832930"/>
                  </a:ext>
                </a:extLst>
              </a:tr>
              <a:tr h="889942">
                <a:tc>
                  <a:txBody>
                    <a:bodyPr/>
                    <a:lstStyle/>
                    <a:p>
                      <a:pPr marL="0" marR="0">
                        <a:spcBef>
                          <a:spcPts val="0"/>
                        </a:spcBef>
                        <a:spcAft>
                          <a:spcPts val="0"/>
                        </a:spcAft>
                      </a:pPr>
                      <a:r>
                        <a:rPr lang="en-US" sz="1200">
                          <a:effectLst/>
                        </a:rPr>
                        <a:t>Med/Surg (different environment, skills relevant)</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9525" marR="9525" marT="9525" marB="9525" anchor="ctr"/>
                </a:tc>
                <a:tc>
                  <a:txBody>
                    <a:bodyPr/>
                    <a:lstStyle/>
                    <a:p>
                      <a:pPr marL="0" marR="0">
                        <a:spcBef>
                          <a:spcPts val="0"/>
                        </a:spcBef>
                        <a:spcAft>
                          <a:spcPts val="0"/>
                        </a:spcAft>
                      </a:pPr>
                      <a:r>
                        <a:rPr lang="en-US" sz="1200" dirty="0">
                          <a:effectLst/>
                        </a:rPr>
                        <a:t>10 years</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9525" marR="9525" marT="9525" marB="9525" anchor="ctr"/>
                </a:tc>
                <a:tc>
                  <a:txBody>
                    <a:bodyPr/>
                    <a:lstStyle/>
                    <a:p>
                      <a:pPr marL="0" marR="0">
                        <a:spcBef>
                          <a:spcPts val="0"/>
                        </a:spcBef>
                        <a:spcAft>
                          <a:spcPts val="0"/>
                        </a:spcAft>
                      </a:pPr>
                      <a:r>
                        <a:rPr lang="en-US" sz="1200">
                          <a:effectLst/>
                        </a:rPr>
                        <a:t>Partial credit (0.8 per year)</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9525" marR="9525" marT="9525" marB="9525" anchor="ctr"/>
                </a:tc>
                <a:tc>
                  <a:txBody>
                    <a:bodyPr/>
                    <a:lstStyle/>
                    <a:p>
                      <a:pPr marL="0" marR="0">
                        <a:spcBef>
                          <a:spcPts val="0"/>
                        </a:spcBef>
                        <a:spcAft>
                          <a:spcPts val="0"/>
                        </a:spcAft>
                      </a:pPr>
                      <a:r>
                        <a:rPr lang="en-US" sz="1200">
                          <a:effectLst/>
                        </a:rPr>
                        <a:t>10 × 0.8</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9525" marR="9525" marT="9525" marB="9525" anchor="ctr"/>
                </a:tc>
                <a:tc>
                  <a:txBody>
                    <a:bodyPr/>
                    <a:lstStyle/>
                    <a:p>
                      <a:pPr marL="0" marR="0">
                        <a:spcBef>
                          <a:spcPts val="0"/>
                        </a:spcBef>
                        <a:spcAft>
                          <a:spcPts val="0"/>
                        </a:spcAft>
                      </a:pPr>
                      <a:r>
                        <a:rPr lang="en-US" sz="1200">
                          <a:effectLst/>
                        </a:rPr>
                        <a:t>8.0 years</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063083442"/>
                  </a:ext>
                </a:extLst>
              </a:tr>
              <a:tr h="603250">
                <a:tc>
                  <a:txBody>
                    <a:bodyPr/>
                    <a:lstStyle/>
                    <a:p>
                      <a:pPr marL="0" marR="0">
                        <a:spcBef>
                          <a:spcPts val="0"/>
                        </a:spcBef>
                        <a:spcAft>
                          <a:spcPts val="0"/>
                        </a:spcAft>
                      </a:pPr>
                      <a:r>
                        <a:rPr lang="en-US" sz="1200">
                          <a:effectLst/>
                        </a:rPr>
                        <a:t>Total Credited Experience</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9525" marR="9525" marT="9525" marB="9525" anchor="ctr"/>
                </a:tc>
                <a:tc>
                  <a:txBody>
                    <a:bodyPr/>
                    <a:lstStyle/>
                    <a:p>
                      <a:pPr marL="0" marR="0">
                        <a:spcBef>
                          <a:spcPts val="0"/>
                        </a:spcBef>
                        <a:spcAft>
                          <a:spcPts val="0"/>
                        </a:spcAft>
                      </a:pPr>
                      <a:r>
                        <a:rPr lang="en-US" sz="1200">
                          <a:effectLst/>
                        </a:rPr>
                        <a:t>—</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9525" marR="9525" marT="9525" marB="9525" anchor="ctr"/>
                </a:tc>
                <a:tc>
                  <a:txBody>
                    <a:bodyPr/>
                    <a:lstStyle/>
                    <a:p>
                      <a:pPr marL="0" marR="0">
                        <a:spcBef>
                          <a:spcPts val="0"/>
                        </a:spcBef>
                        <a:spcAft>
                          <a:spcPts val="0"/>
                        </a:spcAft>
                      </a:pPr>
                      <a:r>
                        <a:rPr lang="en-US" sz="1200">
                          <a:effectLst/>
                        </a:rPr>
                        <a:t>—</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9525" marR="9525" marT="9525" marB="9525" anchor="ctr"/>
                </a:tc>
                <a:tc>
                  <a:txBody>
                    <a:bodyPr/>
                    <a:lstStyle/>
                    <a:p>
                      <a:pPr marL="0" marR="0">
                        <a:spcBef>
                          <a:spcPts val="0"/>
                        </a:spcBef>
                        <a:spcAft>
                          <a:spcPts val="0"/>
                        </a:spcAft>
                      </a:pPr>
                      <a:r>
                        <a:rPr lang="en-US" sz="1200">
                          <a:effectLst/>
                        </a:rPr>
                        <a:t>—</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9525" marR="9525" marT="9525" marB="9525" anchor="ctr"/>
                </a:tc>
                <a:tc>
                  <a:txBody>
                    <a:bodyPr/>
                    <a:lstStyle/>
                    <a:p>
                      <a:pPr marL="0" marR="0">
                        <a:spcBef>
                          <a:spcPts val="0"/>
                        </a:spcBef>
                        <a:spcAft>
                          <a:spcPts val="0"/>
                        </a:spcAft>
                      </a:pPr>
                      <a:r>
                        <a:rPr lang="en-US" sz="1200" dirty="0">
                          <a:effectLst/>
                        </a:rPr>
                        <a:t>10.0 years</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596274631"/>
                  </a:ext>
                </a:extLst>
              </a:tr>
            </a:tbl>
          </a:graphicData>
        </a:graphic>
      </p:graphicFrame>
    </p:spTree>
    <p:extLst>
      <p:ext uri="{BB962C8B-B14F-4D97-AF65-F5344CB8AC3E}">
        <p14:creationId xmlns:p14="http://schemas.microsoft.com/office/powerpoint/2010/main" val="32545869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EF97D2-F392-40ED-9999-3341677A581E}"/>
              </a:ext>
            </a:extLst>
          </p:cNvPr>
          <p:cNvSpPr>
            <a:spLocks noGrp="1"/>
          </p:cNvSpPr>
          <p:nvPr>
            <p:ph type="title"/>
          </p:nvPr>
        </p:nvSpPr>
        <p:spPr>
          <a:xfrm>
            <a:off x="1896533" y="624109"/>
            <a:ext cx="9608079" cy="1475623"/>
          </a:xfrm>
        </p:spPr>
        <p:txBody>
          <a:bodyPr>
            <a:normAutofit fontScale="90000"/>
          </a:bodyPr>
          <a:lstStyle/>
          <a:p>
            <a:r>
              <a:rPr lang="en-US" dirty="0"/>
              <a:t>Hiring Metric for New Employees- EAP</a:t>
            </a:r>
            <a:br>
              <a:rPr lang="en-US" dirty="0"/>
            </a:br>
            <a:r>
              <a:rPr lang="en-US" sz="2400" dirty="0"/>
              <a:t>Based on Credit for Previous Experience</a:t>
            </a:r>
            <a:br>
              <a:rPr lang="en-US" sz="2400" dirty="0"/>
            </a:br>
            <a:r>
              <a:rPr lang="en-US" sz="2400" dirty="0"/>
              <a:t>	**</a:t>
            </a:r>
            <a:r>
              <a:rPr lang="en-US" sz="2000" dirty="0"/>
              <a:t>This is the groundwork for the implementation of the Step and Grade</a:t>
            </a:r>
            <a:br>
              <a:rPr lang="en-US" sz="2400" dirty="0"/>
            </a:br>
            <a:endParaRPr lang="en-US" sz="2400" dirty="0"/>
          </a:p>
        </p:txBody>
      </p:sp>
      <p:graphicFrame>
        <p:nvGraphicFramePr>
          <p:cNvPr id="6" name="Content Placeholder 5">
            <a:extLst>
              <a:ext uri="{FF2B5EF4-FFF2-40B4-BE49-F238E27FC236}">
                <a16:creationId xmlns:a16="http://schemas.microsoft.com/office/drawing/2014/main" id="{8222EF5A-6340-4B0A-ABB4-2AFD84A9019C}"/>
              </a:ext>
            </a:extLst>
          </p:cNvPr>
          <p:cNvGraphicFramePr>
            <a:graphicFrameLocks noGrp="1"/>
          </p:cNvGraphicFramePr>
          <p:nvPr>
            <p:ph idx="1"/>
            <p:extLst>
              <p:ext uri="{D42A27DB-BD31-4B8C-83A1-F6EECF244321}">
                <p14:modId xmlns:p14="http://schemas.microsoft.com/office/powerpoint/2010/main" val="2325224129"/>
              </p:ext>
            </p:extLst>
          </p:nvPr>
        </p:nvGraphicFramePr>
        <p:xfrm>
          <a:off x="1617133" y="2455333"/>
          <a:ext cx="9887480" cy="3951511"/>
        </p:xfrm>
        <a:graphic>
          <a:graphicData uri="http://schemas.openxmlformats.org/drawingml/2006/table">
            <a:tbl>
              <a:tblPr firstRow="1" firstCol="1" bandRow="1">
                <a:tableStyleId>{5C22544A-7EE6-4342-B048-85BDC9FD1C3A}</a:tableStyleId>
              </a:tblPr>
              <a:tblGrid>
                <a:gridCol w="4943740">
                  <a:extLst>
                    <a:ext uri="{9D8B030D-6E8A-4147-A177-3AD203B41FA5}">
                      <a16:colId xmlns:a16="http://schemas.microsoft.com/office/drawing/2014/main" val="4004875664"/>
                    </a:ext>
                  </a:extLst>
                </a:gridCol>
                <a:gridCol w="4943740">
                  <a:extLst>
                    <a:ext uri="{9D8B030D-6E8A-4147-A177-3AD203B41FA5}">
                      <a16:colId xmlns:a16="http://schemas.microsoft.com/office/drawing/2014/main" val="3285459863"/>
                    </a:ext>
                  </a:extLst>
                </a:gridCol>
              </a:tblGrid>
              <a:tr h="560944">
                <a:tc>
                  <a:txBody>
                    <a:bodyPr/>
                    <a:lstStyle/>
                    <a:p>
                      <a:pPr marL="0" marR="0">
                        <a:spcBef>
                          <a:spcPts val="0"/>
                        </a:spcBef>
                        <a:spcAft>
                          <a:spcPts val="0"/>
                        </a:spcAft>
                      </a:pPr>
                      <a:r>
                        <a:rPr lang="en-US" sz="1200" dirty="0">
                          <a:effectLst/>
                        </a:rPr>
                        <a:t>Years of Credited Experience</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9525" marR="9525" marT="9525" marB="9525" anchor="ctr"/>
                </a:tc>
                <a:tc>
                  <a:txBody>
                    <a:bodyPr/>
                    <a:lstStyle/>
                    <a:p>
                      <a:pPr marL="0" marR="0">
                        <a:spcBef>
                          <a:spcPts val="0"/>
                        </a:spcBef>
                        <a:spcAft>
                          <a:spcPts val="0"/>
                        </a:spcAft>
                      </a:pPr>
                      <a:r>
                        <a:rPr lang="en-US" sz="1200">
                          <a:effectLst/>
                        </a:rPr>
                        <a:t>Percent Above Pay Range Minimum</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617295169"/>
                  </a:ext>
                </a:extLst>
              </a:tr>
              <a:tr h="585847">
                <a:tc>
                  <a:txBody>
                    <a:bodyPr/>
                    <a:lstStyle/>
                    <a:p>
                      <a:pPr marL="0" marR="0">
                        <a:spcBef>
                          <a:spcPts val="0"/>
                        </a:spcBef>
                        <a:spcAft>
                          <a:spcPts val="0"/>
                        </a:spcAft>
                      </a:pPr>
                      <a:r>
                        <a:rPr lang="en-US" sz="1200" dirty="0">
                          <a:effectLst/>
                        </a:rPr>
                        <a:t>0–1.9 years</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9525" marR="9525" marT="9525" marB="9525" anchor="ctr"/>
                </a:tc>
                <a:tc>
                  <a:txBody>
                    <a:bodyPr/>
                    <a:lstStyle/>
                    <a:p>
                      <a:pPr marL="0" marR="0">
                        <a:spcBef>
                          <a:spcPts val="0"/>
                        </a:spcBef>
                        <a:spcAft>
                          <a:spcPts val="0"/>
                        </a:spcAft>
                      </a:pPr>
                      <a:r>
                        <a:rPr lang="en-US" sz="1200" dirty="0">
                          <a:effectLst/>
                        </a:rPr>
                        <a:t>0%</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762025671"/>
                  </a:ext>
                </a:extLst>
              </a:tr>
              <a:tr h="560944">
                <a:tc>
                  <a:txBody>
                    <a:bodyPr/>
                    <a:lstStyle/>
                    <a:p>
                      <a:pPr marL="0" marR="0">
                        <a:spcBef>
                          <a:spcPts val="0"/>
                        </a:spcBef>
                        <a:spcAft>
                          <a:spcPts val="0"/>
                        </a:spcAft>
                      </a:pPr>
                      <a:r>
                        <a:rPr lang="en-US" sz="1200" dirty="0">
                          <a:effectLst/>
                        </a:rPr>
                        <a:t>2–3.9 years</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9525" marR="9525" marT="9525" marB="9525" anchor="ctr"/>
                </a:tc>
                <a:tc>
                  <a:txBody>
                    <a:bodyPr/>
                    <a:lstStyle/>
                    <a:p>
                      <a:pPr marL="0" marR="0">
                        <a:spcBef>
                          <a:spcPts val="0"/>
                        </a:spcBef>
                        <a:spcAft>
                          <a:spcPts val="0"/>
                        </a:spcAft>
                      </a:pPr>
                      <a:r>
                        <a:rPr lang="en-US" sz="1200">
                          <a:effectLst/>
                        </a:rPr>
                        <a:t>3%</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4212903463"/>
                  </a:ext>
                </a:extLst>
              </a:tr>
              <a:tr h="560944">
                <a:tc>
                  <a:txBody>
                    <a:bodyPr/>
                    <a:lstStyle/>
                    <a:p>
                      <a:pPr marL="0" marR="0">
                        <a:spcBef>
                          <a:spcPts val="0"/>
                        </a:spcBef>
                        <a:spcAft>
                          <a:spcPts val="0"/>
                        </a:spcAft>
                      </a:pPr>
                      <a:r>
                        <a:rPr lang="en-US" sz="1200" dirty="0">
                          <a:effectLst/>
                        </a:rPr>
                        <a:t>4–5.9 years</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9525" marR="9525" marT="9525" marB="9525" anchor="ctr"/>
                </a:tc>
                <a:tc>
                  <a:txBody>
                    <a:bodyPr/>
                    <a:lstStyle/>
                    <a:p>
                      <a:pPr marL="0" marR="0">
                        <a:spcBef>
                          <a:spcPts val="0"/>
                        </a:spcBef>
                        <a:spcAft>
                          <a:spcPts val="0"/>
                        </a:spcAft>
                      </a:pPr>
                      <a:r>
                        <a:rPr lang="en-US" sz="1200">
                          <a:effectLst/>
                        </a:rPr>
                        <a:t>6%</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586997910"/>
                  </a:ext>
                </a:extLst>
              </a:tr>
              <a:tr h="560944">
                <a:tc>
                  <a:txBody>
                    <a:bodyPr/>
                    <a:lstStyle/>
                    <a:p>
                      <a:pPr marL="0" marR="0">
                        <a:spcBef>
                          <a:spcPts val="0"/>
                        </a:spcBef>
                        <a:spcAft>
                          <a:spcPts val="0"/>
                        </a:spcAft>
                      </a:pPr>
                      <a:r>
                        <a:rPr lang="en-US" sz="1200" dirty="0">
                          <a:effectLst/>
                        </a:rPr>
                        <a:t>6–7.9 years</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9525" marR="9525" marT="9525" marB="9525" anchor="ctr"/>
                </a:tc>
                <a:tc>
                  <a:txBody>
                    <a:bodyPr/>
                    <a:lstStyle/>
                    <a:p>
                      <a:pPr marL="0" marR="0">
                        <a:spcBef>
                          <a:spcPts val="0"/>
                        </a:spcBef>
                        <a:spcAft>
                          <a:spcPts val="0"/>
                        </a:spcAft>
                      </a:pPr>
                      <a:r>
                        <a:rPr lang="en-US" sz="1200">
                          <a:effectLst/>
                        </a:rPr>
                        <a:t>9%</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180866433"/>
                  </a:ext>
                </a:extLst>
              </a:tr>
              <a:tr h="560944">
                <a:tc>
                  <a:txBody>
                    <a:bodyPr/>
                    <a:lstStyle/>
                    <a:p>
                      <a:pPr marL="0" marR="0">
                        <a:spcBef>
                          <a:spcPts val="0"/>
                        </a:spcBef>
                        <a:spcAft>
                          <a:spcPts val="0"/>
                        </a:spcAft>
                      </a:pPr>
                      <a:r>
                        <a:rPr lang="en-US" sz="1200" dirty="0">
                          <a:effectLst/>
                        </a:rPr>
                        <a:t>8–9.9 years</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9525" marR="9525" marT="9525" marB="9525" anchor="ctr"/>
                </a:tc>
                <a:tc>
                  <a:txBody>
                    <a:bodyPr/>
                    <a:lstStyle/>
                    <a:p>
                      <a:pPr marL="0" marR="0">
                        <a:spcBef>
                          <a:spcPts val="0"/>
                        </a:spcBef>
                        <a:spcAft>
                          <a:spcPts val="0"/>
                        </a:spcAft>
                      </a:pPr>
                      <a:r>
                        <a:rPr lang="en-US" sz="1200">
                          <a:effectLst/>
                        </a:rPr>
                        <a:t>12%</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373411371"/>
                  </a:ext>
                </a:extLst>
              </a:tr>
              <a:tr h="560944">
                <a:tc>
                  <a:txBody>
                    <a:bodyPr/>
                    <a:lstStyle/>
                    <a:p>
                      <a:pPr marL="0" marR="0">
                        <a:spcBef>
                          <a:spcPts val="0"/>
                        </a:spcBef>
                        <a:spcAft>
                          <a:spcPts val="0"/>
                        </a:spcAft>
                      </a:pPr>
                      <a:r>
                        <a:rPr lang="en-US" sz="1200" dirty="0">
                          <a:effectLst/>
                        </a:rPr>
                        <a:t>10+ years</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9525" marR="9525" marT="9525" marB="9525" anchor="ctr"/>
                </a:tc>
                <a:tc>
                  <a:txBody>
                    <a:bodyPr/>
                    <a:lstStyle/>
                    <a:p>
                      <a:pPr marL="0" marR="0">
                        <a:spcBef>
                          <a:spcPts val="0"/>
                        </a:spcBef>
                        <a:spcAft>
                          <a:spcPts val="0"/>
                        </a:spcAft>
                      </a:pPr>
                      <a:r>
                        <a:rPr lang="en-US" sz="1200" dirty="0">
                          <a:effectLst/>
                        </a:rPr>
                        <a:t>15%</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150886736"/>
                  </a:ext>
                </a:extLst>
              </a:tr>
            </a:tbl>
          </a:graphicData>
        </a:graphic>
      </p:graphicFrame>
    </p:spTree>
    <p:extLst>
      <p:ext uri="{BB962C8B-B14F-4D97-AF65-F5344CB8AC3E}">
        <p14:creationId xmlns:p14="http://schemas.microsoft.com/office/powerpoint/2010/main" val="40730008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325665-D981-4A82-8B5D-9CEFB3C03220}"/>
              </a:ext>
            </a:extLst>
          </p:cNvPr>
          <p:cNvSpPr>
            <a:spLocks noGrp="1"/>
          </p:cNvSpPr>
          <p:nvPr>
            <p:ph type="title"/>
          </p:nvPr>
        </p:nvSpPr>
        <p:spPr>
          <a:xfrm>
            <a:off x="2592925" y="624110"/>
            <a:ext cx="8911687" cy="688223"/>
          </a:xfrm>
        </p:spPr>
        <p:txBody>
          <a:bodyPr/>
          <a:lstStyle/>
          <a:p>
            <a:r>
              <a:rPr lang="en-US" dirty="0"/>
              <a:t>History of the Union at Tahoe Forest</a:t>
            </a:r>
          </a:p>
        </p:txBody>
      </p:sp>
      <p:sp>
        <p:nvSpPr>
          <p:cNvPr id="3" name="Content Placeholder 2">
            <a:extLst>
              <a:ext uri="{FF2B5EF4-FFF2-40B4-BE49-F238E27FC236}">
                <a16:creationId xmlns:a16="http://schemas.microsoft.com/office/drawing/2014/main" id="{441084B4-6A84-455F-887A-612B2352FF89}"/>
              </a:ext>
            </a:extLst>
          </p:cNvPr>
          <p:cNvSpPr>
            <a:spLocks noGrp="1"/>
          </p:cNvSpPr>
          <p:nvPr>
            <p:ph idx="1"/>
          </p:nvPr>
        </p:nvSpPr>
        <p:spPr>
          <a:xfrm>
            <a:off x="2589212" y="1312333"/>
            <a:ext cx="8915400" cy="4598889"/>
          </a:xfrm>
        </p:spPr>
        <p:txBody>
          <a:bodyPr>
            <a:normAutofit fontScale="85000" lnSpcReduction="20000"/>
          </a:bodyPr>
          <a:lstStyle/>
          <a:p>
            <a:r>
              <a:rPr lang="en-US" dirty="0"/>
              <a:t>TFH employees unionized as EA/EAP in 1988</a:t>
            </a:r>
          </a:p>
          <a:p>
            <a:r>
              <a:rPr lang="en-US" dirty="0"/>
              <a:t>The employees voted to join AFSCME in 2017.  We have been represented as a bargaining units by AFSCME since this time.</a:t>
            </a:r>
          </a:p>
          <a:p>
            <a:r>
              <a:rPr lang="en-US" dirty="0"/>
              <a:t>In 2023, the outpatient clinics joined the represented group and are now part of the MOU and the Union.</a:t>
            </a:r>
          </a:p>
          <a:p>
            <a:r>
              <a:rPr lang="en-US" dirty="0"/>
              <a:t>The structure of AFSCME consists of the International, regional councils and locals.</a:t>
            </a:r>
          </a:p>
          <a:p>
            <a:r>
              <a:rPr lang="en-US" dirty="0"/>
              <a:t>Our direct oversight in the structure is Council 57 which is located in Oakland</a:t>
            </a:r>
          </a:p>
          <a:p>
            <a:r>
              <a:rPr lang="en-US" dirty="0"/>
              <a:t>Council 57 consist of 25 Locals with approximately 34000 members</a:t>
            </a:r>
          </a:p>
          <a:p>
            <a:r>
              <a:rPr lang="en-US" dirty="0"/>
              <a:t>A majority of locals in this structure have over 1000 members</a:t>
            </a:r>
          </a:p>
          <a:p>
            <a:r>
              <a:rPr lang="en-US" dirty="0"/>
              <a:t>TFH originally had two locals 3254 (EAP) and 3965 (EA), each with approx. 200 members.</a:t>
            </a:r>
          </a:p>
          <a:p>
            <a:r>
              <a:rPr lang="en-US" dirty="0"/>
              <a:t>As the District has grown, we have moved these two locals to almost completely mirror one another. </a:t>
            </a:r>
          </a:p>
          <a:p>
            <a:r>
              <a:rPr lang="en-US" dirty="0"/>
              <a:t>We voted last month to join those two locals under AFSCME as one, creating a single more powerful bargaining voice.</a:t>
            </a:r>
          </a:p>
          <a:p>
            <a:r>
              <a:rPr lang="en-US" dirty="0"/>
              <a:t>The new contract will continue to have some “carve outs” for specific requirements for EA, EAP and OPC employees.</a:t>
            </a:r>
          </a:p>
          <a:p>
            <a:r>
              <a:rPr lang="en-US" dirty="0"/>
              <a:t>NO employee will have wages reduced or benefits reduced because of the merge.</a:t>
            </a:r>
          </a:p>
        </p:txBody>
      </p:sp>
    </p:spTree>
    <p:extLst>
      <p:ext uri="{BB962C8B-B14F-4D97-AF65-F5344CB8AC3E}">
        <p14:creationId xmlns:p14="http://schemas.microsoft.com/office/powerpoint/2010/main" val="22272418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02B2DF-EB60-0D58-B54E-F6E83A52F3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9EBCDC-21F0-E306-B4CD-2EB35DEDD69A}"/>
              </a:ext>
            </a:extLst>
          </p:cNvPr>
          <p:cNvSpPr>
            <a:spLocks noGrp="1"/>
          </p:cNvSpPr>
          <p:nvPr>
            <p:ph type="title"/>
          </p:nvPr>
        </p:nvSpPr>
        <p:spPr>
          <a:xfrm>
            <a:off x="1896533" y="624109"/>
            <a:ext cx="9608079" cy="1475623"/>
          </a:xfrm>
        </p:spPr>
        <p:txBody>
          <a:bodyPr>
            <a:normAutofit fontScale="90000"/>
          </a:bodyPr>
          <a:lstStyle/>
          <a:p>
            <a:r>
              <a:rPr lang="en-US" dirty="0"/>
              <a:t>Hiring Metric for New Employees- EA</a:t>
            </a:r>
            <a:br>
              <a:rPr lang="en-US" dirty="0"/>
            </a:br>
            <a:r>
              <a:rPr lang="en-US" sz="2400" dirty="0"/>
              <a:t>Based on Credit for Previous Experience</a:t>
            </a:r>
            <a:br>
              <a:rPr lang="en-US" sz="2400" dirty="0"/>
            </a:br>
            <a:r>
              <a:rPr lang="en-US" sz="2400" dirty="0"/>
              <a:t>	**</a:t>
            </a:r>
            <a:r>
              <a:rPr lang="en-US" sz="2000" dirty="0"/>
              <a:t>This is the groundwork for the implementation of the Step and Grade</a:t>
            </a:r>
            <a:br>
              <a:rPr lang="en-US" sz="2400" dirty="0"/>
            </a:br>
            <a:endParaRPr lang="en-US" sz="2400" dirty="0"/>
          </a:p>
        </p:txBody>
      </p:sp>
      <p:graphicFrame>
        <p:nvGraphicFramePr>
          <p:cNvPr id="6" name="Content Placeholder 5">
            <a:extLst>
              <a:ext uri="{FF2B5EF4-FFF2-40B4-BE49-F238E27FC236}">
                <a16:creationId xmlns:a16="http://schemas.microsoft.com/office/drawing/2014/main" id="{DAEA43E7-1BFD-A7F6-BB86-C517439FA5CA}"/>
              </a:ext>
            </a:extLst>
          </p:cNvPr>
          <p:cNvGraphicFramePr>
            <a:graphicFrameLocks noGrp="1"/>
          </p:cNvGraphicFramePr>
          <p:nvPr>
            <p:ph idx="1"/>
            <p:extLst>
              <p:ext uri="{D42A27DB-BD31-4B8C-83A1-F6EECF244321}">
                <p14:modId xmlns:p14="http://schemas.microsoft.com/office/powerpoint/2010/main" val="4088185725"/>
              </p:ext>
            </p:extLst>
          </p:nvPr>
        </p:nvGraphicFramePr>
        <p:xfrm>
          <a:off x="1617133" y="2455333"/>
          <a:ext cx="9887480" cy="2829623"/>
        </p:xfrm>
        <a:graphic>
          <a:graphicData uri="http://schemas.openxmlformats.org/drawingml/2006/table">
            <a:tbl>
              <a:tblPr firstRow="1" firstCol="1" bandRow="1">
                <a:tableStyleId>{5C22544A-7EE6-4342-B048-85BDC9FD1C3A}</a:tableStyleId>
              </a:tblPr>
              <a:tblGrid>
                <a:gridCol w="4943740">
                  <a:extLst>
                    <a:ext uri="{9D8B030D-6E8A-4147-A177-3AD203B41FA5}">
                      <a16:colId xmlns:a16="http://schemas.microsoft.com/office/drawing/2014/main" val="4004875664"/>
                    </a:ext>
                  </a:extLst>
                </a:gridCol>
                <a:gridCol w="4943740">
                  <a:extLst>
                    <a:ext uri="{9D8B030D-6E8A-4147-A177-3AD203B41FA5}">
                      <a16:colId xmlns:a16="http://schemas.microsoft.com/office/drawing/2014/main" val="3285459863"/>
                    </a:ext>
                  </a:extLst>
                </a:gridCol>
              </a:tblGrid>
              <a:tr h="560944">
                <a:tc>
                  <a:txBody>
                    <a:bodyPr/>
                    <a:lstStyle/>
                    <a:p>
                      <a:pPr marL="0" marR="0">
                        <a:spcBef>
                          <a:spcPts val="0"/>
                        </a:spcBef>
                        <a:spcAft>
                          <a:spcPts val="0"/>
                        </a:spcAft>
                      </a:pPr>
                      <a:r>
                        <a:rPr lang="en-US" sz="1200" dirty="0">
                          <a:effectLst/>
                        </a:rPr>
                        <a:t>Years of Credited Experience</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9525" marR="9525" marT="9525" marB="9525" anchor="ctr"/>
                </a:tc>
                <a:tc>
                  <a:txBody>
                    <a:bodyPr/>
                    <a:lstStyle/>
                    <a:p>
                      <a:pPr marL="0" marR="0">
                        <a:spcBef>
                          <a:spcPts val="0"/>
                        </a:spcBef>
                        <a:spcAft>
                          <a:spcPts val="0"/>
                        </a:spcAft>
                      </a:pPr>
                      <a:r>
                        <a:rPr lang="en-US" sz="1200">
                          <a:effectLst/>
                        </a:rPr>
                        <a:t>Percent Above Pay Range Minimum</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617295169"/>
                  </a:ext>
                </a:extLst>
              </a:tr>
              <a:tr h="585847">
                <a:tc>
                  <a:txBody>
                    <a:bodyPr/>
                    <a:lstStyle/>
                    <a:p>
                      <a:pPr marL="0" marR="0">
                        <a:spcBef>
                          <a:spcPts val="0"/>
                        </a:spcBef>
                        <a:spcAft>
                          <a:spcPts val="0"/>
                        </a:spcAft>
                      </a:pPr>
                      <a:r>
                        <a:rPr lang="en-US" sz="1200" dirty="0">
                          <a:effectLst/>
                        </a:rPr>
                        <a:t>0–2 years</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9525" marR="9525" marT="9525" marB="9525" anchor="ctr"/>
                </a:tc>
                <a:tc>
                  <a:txBody>
                    <a:bodyPr/>
                    <a:lstStyle/>
                    <a:p>
                      <a:pPr marL="0" marR="0">
                        <a:spcBef>
                          <a:spcPts val="0"/>
                        </a:spcBef>
                        <a:spcAft>
                          <a:spcPts val="0"/>
                        </a:spcAft>
                      </a:pPr>
                      <a:r>
                        <a:rPr lang="en-US" sz="1500" kern="1200" dirty="0">
                          <a:solidFill>
                            <a:schemeClr val="dk1"/>
                          </a:solidFill>
                          <a:effectLst/>
                          <a:latin typeface="+mn-lt"/>
                          <a:ea typeface="+mn-ea"/>
                          <a:cs typeface="+mn-cs"/>
                        </a:rPr>
                        <a:t>Pay range minimum up to 3%</a:t>
                      </a:r>
                      <a:endParaRPr lang="en-US" sz="1500" dirty="0">
                        <a:effectLst/>
                        <a:latin typeface="Arial" panose="020B0604020202020204" pitchFamily="34" charset="0"/>
                        <a:ea typeface="Arial" panose="020B06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762025671"/>
                  </a:ext>
                </a:extLst>
              </a:tr>
              <a:tr h="560944">
                <a:tc>
                  <a:txBody>
                    <a:bodyPr/>
                    <a:lstStyle/>
                    <a:p>
                      <a:pPr marL="0" marR="0">
                        <a:spcBef>
                          <a:spcPts val="0"/>
                        </a:spcBef>
                        <a:spcAft>
                          <a:spcPts val="0"/>
                        </a:spcAft>
                      </a:pPr>
                      <a:r>
                        <a:rPr lang="en-US" sz="1200" dirty="0">
                          <a:effectLst/>
                        </a:rPr>
                        <a:t>2–5 years</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9525" marR="9525" marT="9525" marB="9525" anchor="ctr"/>
                </a:tc>
                <a:tc>
                  <a:txBody>
                    <a:bodyPr/>
                    <a:lstStyle/>
                    <a:p>
                      <a:pPr marL="0" marR="0">
                        <a:spcBef>
                          <a:spcPts val="0"/>
                        </a:spcBef>
                        <a:spcAft>
                          <a:spcPts val="0"/>
                        </a:spcAft>
                      </a:pPr>
                      <a:r>
                        <a:rPr lang="en-US" sz="1500" kern="1200" dirty="0">
                          <a:solidFill>
                            <a:schemeClr val="dk1"/>
                          </a:solidFill>
                          <a:effectLst/>
                          <a:latin typeface="+mn-lt"/>
                          <a:ea typeface="+mn-ea"/>
                          <a:cs typeface="+mn-cs"/>
                        </a:rPr>
                        <a:t>Pay range minimum up to 7%</a:t>
                      </a:r>
                      <a:endParaRPr lang="en-US" sz="1500" dirty="0">
                        <a:effectLst/>
                        <a:latin typeface="Arial" panose="020B0604020202020204" pitchFamily="34" charset="0"/>
                        <a:ea typeface="Arial" panose="020B06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4212903463"/>
                  </a:ext>
                </a:extLst>
              </a:tr>
              <a:tr h="560944">
                <a:tc>
                  <a:txBody>
                    <a:bodyPr/>
                    <a:lstStyle/>
                    <a:p>
                      <a:pPr marL="0" marR="0">
                        <a:spcBef>
                          <a:spcPts val="0"/>
                        </a:spcBef>
                        <a:spcAft>
                          <a:spcPts val="0"/>
                        </a:spcAft>
                      </a:pPr>
                      <a:r>
                        <a:rPr lang="en-US" sz="1200" dirty="0">
                          <a:effectLst/>
                        </a:rPr>
                        <a:t>5-8 years</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9525" marR="9525" marT="9525" marB="9525" anchor="ctr"/>
                </a:tc>
                <a:tc>
                  <a:txBody>
                    <a:bodyPr/>
                    <a:lstStyle/>
                    <a:p>
                      <a:pPr marL="0" marR="0">
                        <a:spcBef>
                          <a:spcPts val="0"/>
                        </a:spcBef>
                        <a:spcAft>
                          <a:spcPts val="0"/>
                        </a:spcAft>
                      </a:pPr>
                      <a:r>
                        <a:rPr lang="en-US" sz="1500" kern="1200" dirty="0">
                          <a:solidFill>
                            <a:schemeClr val="dk1"/>
                          </a:solidFill>
                          <a:effectLst/>
                          <a:latin typeface="+mn-lt"/>
                          <a:ea typeface="+mn-ea"/>
                          <a:cs typeface="+mn-cs"/>
                        </a:rPr>
                        <a:t>Pay range minimum up to 10%</a:t>
                      </a:r>
                      <a:endParaRPr lang="en-US" sz="1500" dirty="0">
                        <a:effectLst/>
                        <a:latin typeface="Arial" panose="020B0604020202020204" pitchFamily="34" charset="0"/>
                        <a:ea typeface="Arial" panose="020B06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586997910"/>
                  </a:ext>
                </a:extLst>
              </a:tr>
              <a:tr h="560944">
                <a:tc>
                  <a:txBody>
                    <a:bodyPr/>
                    <a:lstStyle/>
                    <a:p>
                      <a:pPr marL="0" marR="0">
                        <a:spcBef>
                          <a:spcPts val="0"/>
                        </a:spcBef>
                        <a:spcAft>
                          <a:spcPts val="0"/>
                        </a:spcAft>
                      </a:pPr>
                      <a:r>
                        <a:rPr lang="en-US" sz="1200" dirty="0">
                          <a:effectLst/>
                        </a:rPr>
                        <a:t>8+ years</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9525" marR="9525" marT="9525" marB="9525" anchor="ctr"/>
                </a:tc>
                <a:tc>
                  <a:txBody>
                    <a:bodyPr/>
                    <a:lstStyle/>
                    <a:p>
                      <a:pPr marL="0" marR="0">
                        <a:spcBef>
                          <a:spcPts val="0"/>
                        </a:spcBef>
                        <a:spcAft>
                          <a:spcPts val="0"/>
                        </a:spcAft>
                      </a:pPr>
                      <a:r>
                        <a:rPr lang="en-US" sz="1500" kern="1200" dirty="0">
                          <a:solidFill>
                            <a:schemeClr val="dk1"/>
                          </a:solidFill>
                          <a:effectLst/>
                          <a:latin typeface="+mn-lt"/>
                          <a:ea typeface="+mn-ea"/>
                          <a:cs typeface="+mn-cs"/>
                        </a:rPr>
                        <a:t>Pay range minimum up to 15%</a:t>
                      </a:r>
                      <a:endParaRPr lang="en-US" sz="1500" dirty="0">
                        <a:effectLst/>
                        <a:latin typeface="Arial" panose="020B0604020202020204" pitchFamily="34" charset="0"/>
                        <a:ea typeface="Arial" panose="020B06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180866433"/>
                  </a:ext>
                </a:extLst>
              </a:tr>
            </a:tbl>
          </a:graphicData>
        </a:graphic>
      </p:graphicFrame>
    </p:spTree>
    <p:extLst>
      <p:ext uri="{BB962C8B-B14F-4D97-AF65-F5344CB8AC3E}">
        <p14:creationId xmlns:p14="http://schemas.microsoft.com/office/powerpoint/2010/main" val="31274003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325665-D981-4A82-8B5D-9CEFB3C03220}"/>
              </a:ext>
            </a:extLst>
          </p:cNvPr>
          <p:cNvSpPr>
            <a:spLocks noGrp="1"/>
          </p:cNvSpPr>
          <p:nvPr>
            <p:ph type="title"/>
          </p:nvPr>
        </p:nvSpPr>
        <p:spPr/>
        <p:txBody>
          <a:bodyPr>
            <a:normAutofit fontScale="90000"/>
          </a:bodyPr>
          <a:lstStyle/>
          <a:p>
            <a:r>
              <a:rPr lang="en-US" dirty="0"/>
              <a:t>Wages</a:t>
            </a:r>
            <a:br>
              <a:rPr lang="en-US" dirty="0"/>
            </a:br>
            <a:r>
              <a:rPr lang="en-US" dirty="0"/>
              <a:t>CPI up 2.5% Social Security 2.8%</a:t>
            </a:r>
            <a:br>
              <a:rPr lang="en-US" dirty="0"/>
            </a:br>
            <a:endParaRPr lang="en-US" dirty="0"/>
          </a:p>
        </p:txBody>
      </p:sp>
      <p:sp>
        <p:nvSpPr>
          <p:cNvPr id="3" name="Content Placeholder 2">
            <a:extLst>
              <a:ext uri="{FF2B5EF4-FFF2-40B4-BE49-F238E27FC236}">
                <a16:creationId xmlns:a16="http://schemas.microsoft.com/office/drawing/2014/main" id="{441084B4-6A84-455F-887A-612B2352FF89}"/>
              </a:ext>
            </a:extLst>
          </p:cNvPr>
          <p:cNvSpPr>
            <a:spLocks noGrp="1"/>
          </p:cNvSpPr>
          <p:nvPr>
            <p:ph idx="1"/>
          </p:nvPr>
        </p:nvSpPr>
        <p:spPr>
          <a:xfrm>
            <a:off x="1840992" y="1905000"/>
            <a:ext cx="9663620" cy="4006222"/>
          </a:xfrm>
        </p:spPr>
        <p:txBody>
          <a:bodyPr>
            <a:normAutofit/>
          </a:bodyPr>
          <a:lstStyle/>
          <a:p>
            <a:r>
              <a:rPr lang="en-US" sz="2000" dirty="0"/>
              <a:t>Flat 4% raise for all employees effective 7/1/2026</a:t>
            </a:r>
          </a:p>
          <a:p>
            <a:r>
              <a:rPr lang="en-US" sz="2000" dirty="0"/>
              <a:t>Evaluation of Market Survey Data per Job Classification prior to wage increase to establish range movement. Range will move one range (2.5%) if indicated by Market Survey Data.</a:t>
            </a:r>
          </a:p>
          <a:p>
            <a:r>
              <a:rPr lang="en-US" sz="2000" dirty="0"/>
              <a:t>Creation of “Pay for Previous Experience” Credit for relevant experience rubric to establish more objective guidelines during the initial hiring phase.</a:t>
            </a:r>
          </a:p>
          <a:p>
            <a:r>
              <a:rPr lang="en-US" sz="2000" dirty="0"/>
              <a:t>Internal Department equity will be evaluated annually in July and August. Employees may be adjust based on results.</a:t>
            </a:r>
          </a:p>
          <a:p>
            <a:r>
              <a:rPr lang="en-US" sz="2000" dirty="0"/>
              <a:t>Management and Union will continue to meet and evaluate the proposed Step and Grade with the goal of implementation in next contract. </a:t>
            </a:r>
          </a:p>
        </p:txBody>
      </p:sp>
    </p:spTree>
    <p:extLst>
      <p:ext uri="{BB962C8B-B14F-4D97-AF65-F5344CB8AC3E}">
        <p14:creationId xmlns:p14="http://schemas.microsoft.com/office/powerpoint/2010/main" val="28908248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647EE-6006-4D00-911A-CA0C30E0293B}"/>
              </a:ext>
            </a:extLst>
          </p:cNvPr>
          <p:cNvSpPr>
            <a:spLocks noGrp="1"/>
          </p:cNvSpPr>
          <p:nvPr>
            <p:ph type="title"/>
          </p:nvPr>
        </p:nvSpPr>
        <p:spPr/>
        <p:txBody>
          <a:bodyPr/>
          <a:lstStyle/>
          <a:p>
            <a:r>
              <a:rPr lang="en-US" dirty="0"/>
              <a:t>Voting</a:t>
            </a:r>
          </a:p>
        </p:txBody>
      </p:sp>
      <p:sp>
        <p:nvSpPr>
          <p:cNvPr id="3" name="Content Placeholder 2">
            <a:extLst>
              <a:ext uri="{FF2B5EF4-FFF2-40B4-BE49-F238E27FC236}">
                <a16:creationId xmlns:a16="http://schemas.microsoft.com/office/drawing/2014/main" id="{7B294DA4-F935-4AC6-94CB-2BF24C2BBD9A}"/>
              </a:ext>
            </a:extLst>
          </p:cNvPr>
          <p:cNvSpPr>
            <a:spLocks noGrp="1"/>
          </p:cNvSpPr>
          <p:nvPr>
            <p:ph idx="1"/>
          </p:nvPr>
        </p:nvSpPr>
        <p:spPr>
          <a:xfrm>
            <a:off x="2421467" y="1684867"/>
            <a:ext cx="9083145" cy="4226355"/>
          </a:xfrm>
        </p:spPr>
        <p:txBody>
          <a:bodyPr>
            <a:normAutofit lnSpcReduction="10000"/>
          </a:bodyPr>
          <a:lstStyle/>
          <a:p>
            <a:r>
              <a:rPr lang="en-US" sz="2000" dirty="0"/>
              <a:t>Voting on the proposed contract will open as soon as the proposed contract is approved by the Hospital Board on 11/18/2025.</a:t>
            </a:r>
          </a:p>
          <a:p>
            <a:r>
              <a:rPr lang="en-US" sz="2000" dirty="0"/>
              <a:t>Once the Hospital Board has approved the tentative contract, it will be posted on the Union website for members to review prior to the vote.</a:t>
            </a:r>
          </a:p>
          <a:p>
            <a:r>
              <a:rPr lang="en-US" sz="2000" dirty="0"/>
              <a:t>Voting will be conducted by an independent verified third party</a:t>
            </a:r>
          </a:p>
          <a:p>
            <a:r>
              <a:rPr lang="en-US" sz="2000" dirty="0"/>
              <a:t> Voting will be available only electronically and will remain open for 10 days.</a:t>
            </a:r>
          </a:p>
          <a:p>
            <a:r>
              <a:rPr lang="en-US" sz="2000" dirty="0"/>
              <a:t>You will need to ensure your personal email is on file with AFSCME and use the code they send you to cast your vote.</a:t>
            </a:r>
          </a:p>
          <a:p>
            <a:r>
              <a:rPr lang="en-US" sz="2000" dirty="0"/>
              <a:t>Results will be sent to the Board and announced via email and on our website as soon as they are verified.</a:t>
            </a:r>
          </a:p>
        </p:txBody>
      </p:sp>
    </p:spTree>
    <p:extLst>
      <p:ext uri="{BB962C8B-B14F-4D97-AF65-F5344CB8AC3E}">
        <p14:creationId xmlns:p14="http://schemas.microsoft.com/office/powerpoint/2010/main" val="3531759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325665-D981-4A82-8B5D-9CEFB3C03220}"/>
              </a:ext>
            </a:extLst>
          </p:cNvPr>
          <p:cNvSpPr>
            <a:spLocks noGrp="1"/>
          </p:cNvSpPr>
          <p:nvPr>
            <p:ph type="title"/>
          </p:nvPr>
        </p:nvSpPr>
        <p:spPr/>
        <p:txBody>
          <a:bodyPr/>
          <a:lstStyle/>
          <a:p>
            <a:r>
              <a:rPr lang="en-US" dirty="0"/>
              <a:t>Changes for the 2026 MOU</a:t>
            </a:r>
          </a:p>
        </p:txBody>
      </p:sp>
      <p:sp>
        <p:nvSpPr>
          <p:cNvPr id="3" name="Content Placeholder 2">
            <a:extLst>
              <a:ext uri="{FF2B5EF4-FFF2-40B4-BE49-F238E27FC236}">
                <a16:creationId xmlns:a16="http://schemas.microsoft.com/office/drawing/2014/main" id="{441084B4-6A84-455F-887A-612B2352FF89}"/>
              </a:ext>
            </a:extLst>
          </p:cNvPr>
          <p:cNvSpPr>
            <a:spLocks noGrp="1"/>
          </p:cNvSpPr>
          <p:nvPr>
            <p:ph idx="1"/>
          </p:nvPr>
        </p:nvSpPr>
        <p:spPr>
          <a:xfrm>
            <a:off x="2589212" y="1811867"/>
            <a:ext cx="8915400" cy="4099355"/>
          </a:xfrm>
        </p:spPr>
        <p:txBody>
          <a:bodyPr/>
          <a:lstStyle/>
          <a:p>
            <a:r>
              <a:rPr lang="en-US" dirty="0"/>
              <a:t>Some changes to Article titles and additional Articles added  for clarification</a:t>
            </a:r>
          </a:p>
          <a:p>
            <a:r>
              <a:rPr lang="en-US" dirty="0"/>
              <a:t>Added new definitions to Article 5 “Definitions” to clarify language throughout the contract.</a:t>
            </a:r>
          </a:p>
          <a:p>
            <a:r>
              <a:rPr lang="en-US" dirty="0"/>
              <a:t>Reformatted the MOU to make it more user friendly and easy to read and understand</a:t>
            </a:r>
          </a:p>
          <a:p>
            <a:r>
              <a:rPr lang="en-US" dirty="0"/>
              <a:t>Translated the MOU into Spanish</a:t>
            </a:r>
          </a:p>
          <a:p>
            <a:r>
              <a:rPr lang="en-US" dirty="0"/>
              <a:t>We are offering two informational membership meeting to present the proposed contract and answer questions</a:t>
            </a:r>
          </a:p>
          <a:p>
            <a:r>
              <a:rPr lang="en-US" dirty="0"/>
              <a:t>Created on-line ballot voting to increase the ease of voting</a:t>
            </a:r>
          </a:p>
        </p:txBody>
      </p:sp>
    </p:spTree>
    <p:extLst>
      <p:ext uri="{BB962C8B-B14F-4D97-AF65-F5344CB8AC3E}">
        <p14:creationId xmlns:p14="http://schemas.microsoft.com/office/powerpoint/2010/main" val="37934739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325665-D981-4A82-8B5D-9CEFB3C03220}"/>
              </a:ext>
            </a:extLst>
          </p:cNvPr>
          <p:cNvSpPr>
            <a:spLocks noGrp="1"/>
          </p:cNvSpPr>
          <p:nvPr>
            <p:ph type="title"/>
          </p:nvPr>
        </p:nvSpPr>
        <p:spPr>
          <a:xfrm>
            <a:off x="2592925" y="245534"/>
            <a:ext cx="8911687" cy="437218"/>
          </a:xfrm>
        </p:spPr>
        <p:txBody>
          <a:bodyPr>
            <a:normAutofit/>
          </a:bodyPr>
          <a:lstStyle/>
          <a:p>
            <a:r>
              <a:rPr lang="en-US" sz="2000" dirty="0"/>
              <a:t>Changes in Proposed MOU  January 1/2026- June 30, 2027</a:t>
            </a:r>
          </a:p>
        </p:txBody>
      </p:sp>
      <p:sp>
        <p:nvSpPr>
          <p:cNvPr id="3" name="Content Placeholder 2">
            <a:extLst>
              <a:ext uri="{FF2B5EF4-FFF2-40B4-BE49-F238E27FC236}">
                <a16:creationId xmlns:a16="http://schemas.microsoft.com/office/drawing/2014/main" id="{441084B4-6A84-455F-887A-612B2352FF89}"/>
              </a:ext>
            </a:extLst>
          </p:cNvPr>
          <p:cNvSpPr>
            <a:spLocks noGrp="1"/>
          </p:cNvSpPr>
          <p:nvPr>
            <p:ph idx="1"/>
          </p:nvPr>
        </p:nvSpPr>
        <p:spPr>
          <a:xfrm>
            <a:off x="2218944" y="682753"/>
            <a:ext cx="9285668" cy="5785780"/>
          </a:xfrm>
        </p:spPr>
        <p:txBody>
          <a:bodyPr>
            <a:normAutofit fontScale="85000" lnSpcReduction="20000"/>
          </a:bodyPr>
          <a:lstStyle/>
          <a:p>
            <a:r>
              <a:rPr lang="en-US" dirty="0"/>
              <a:t>18 Month contract instead of a 3 year contract.</a:t>
            </a:r>
          </a:p>
          <a:p>
            <a:pPr marL="457200" lvl="1" indent="0">
              <a:buNone/>
            </a:pPr>
            <a:r>
              <a:rPr lang="en-US" dirty="0"/>
              <a:t>This was requested by management due to the 6 month extension that was agreed to in June 2025 as well as the potential financial impact of the changes in Medicare and medical reimbursement with the new laws. Future contract will revert to 3 year contracts.</a:t>
            </a:r>
          </a:p>
          <a:p>
            <a:r>
              <a:rPr lang="en-US" dirty="0"/>
              <a:t>Status Changes VS Job Vacancies</a:t>
            </a:r>
          </a:p>
          <a:p>
            <a:r>
              <a:rPr lang="en-US" dirty="0"/>
              <a:t>Night Shift Wellness Leave Program</a:t>
            </a:r>
          </a:p>
          <a:p>
            <a:r>
              <a:rPr lang="en-US" dirty="0"/>
              <a:t>Per Diem requirements</a:t>
            </a:r>
          </a:p>
          <a:p>
            <a:r>
              <a:rPr lang="en-US" dirty="0"/>
              <a:t>Additional Shifts and Critical Shift Coverage</a:t>
            </a:r>
          </a:p>
          <a:p>
            <a:r>
              <a:rPr lang="en-US" dirty="0"/>
              <a:t>Long Term Sick</a:t>
            </a:r>
          </a:p>
          <a:p>
            <a:r>
              <a:rPr lang="en-US" dirty="0"/>
              <a:t>Benefited employee Bonus PL dump</a:t>
            </a:r>
          </a:p>
          <a:p>
            <a:r>
              <a:rPr lang="en-US" dirty="0"/>
              <a:t>Increase in PTO holding for Full Time employees</a:t>
            </a:r>
          </a:p>
          <a:p>
            <a:r>
              <a:rPr lang="en-US" dirty="0"/>
              <a:t>Education reimbursement changes </a:t>
            </a:r>
          </a:p>
          <a:p>
            <a:r>
              <a:rPr lang="en-US" dirty="0"/>
              <a:t>Use of Personal Leave (PTO) for scheduled shifts</a:t>
            </a:r>
          </a:p>
          <a:p>
            <a:r>
              <a:rPr lang="en-US" dirty="0"/>
              <a:t>Preceptor Pay</a:t>
            </a:r>
          </a:p>
          <a:p>
            <a:r>
              <a:rPr lang="en-US" dirty="0"/>
              <a:t>EA increase in retirement matching</a:t>
            </a:r>
          </a:p>
          <a:p>
            <a:r>
              <a:rPr lang="en-US" dirty="0"/>
              <a:t>Shift Differential, created Temp Employee differential </a:t>
            </a:r>
          </a:p>
          <a:p>
            <a:r>
              <a:rPr lang="en-US" dirty="0"/>
              <a:t>Surgical APP on call and case stipend </a:t>
            </a:r>
          </a:p>
          <a:p>
            <a:r>
              <a:rPr lang="en-US" dirty="0"/>
              <a:t>Pay for Previous Experience – Credit for relevant Experience</a:t>
            </a:r>
          </a:p>
          <a:p>
            <a:r>
              <a:rPr lang="en-US" dirty="0"/>
              <a:t>Wages</a:t>
            </a:r>
          </a:p>
          <a:p>
            <a:pPr lvl="1"/>
            <a:endParaRPr lang="en-US" dirty="0"/>
          </a:p>
          <a:p>
            <a:pPr marL="457200" lvl="1" indent="0">
              <a:buNone/>
            </a:pPr>
            <a:endParaRPr lang="en-US" dirty="0"/>
          </a:p>
        </p:txBody>
      </p:sp>
    </p:spTree>
    <p:extLst>
      <p:ext uri="{BB962C8B-B14F-4D97-AF65-F5344CB8AC3E}">
        <p14:creationId xmlns:p14="http://schemas.microsoft.com/office/powerpoint/2010/main" val="15892868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AA8CB-82D6-4EA1-B0D2-E3D26AD327A3}"/>
              </a:ext>
            </a:extLst>
          </p:cNvPr>
          <p:cNvSpPr>
            <a:spLocks noGrp="1"/>
          </p:cNvSpPr>
          <p:nvPr>
            <p:ph type="title"/>
          </p:nvPr>
        </p:nvSpPr>
        <p:spPr/>
        <p:txBody>
          <a:bodyPr/>
          <a:lstStyle/>
          <a:p>
            <a:r>
              <a:rPr lang="en-US" dirty="0"/>
              <a:t>Status Changes VS Job Vacancies</a:t>
            </a:r>
          </a:p>
        </p:txBody>
      </p:sp>
      <p:sp>
        <p:nvSpPr>
          <p:cNvPr id="3" name="Content Placeholder 2">
            <a:extLst>
              <a:ext uri="{FF2B5EF4-FFF2-40B4-BE49-F238E27FC236}">
                <a16:creationId xmlns:a16="http://schemas.microsoft.com/office/drawing/2014/main" id="{93307F91-04C6-4E08-8717-0ECA70589789}"/>
              </a:ext>
            </a:extLst>
          </p:cNvPr>
          <p:cNvSpPr>
            <a:spLocks noGrp="1"/>
          </p:cNvSpPr>
          <p:nvPr>
            <p:ph idx="1"/>
          </p:nvPr>
        </p:nvSpPr>
        <p:spPr>
          <a:xfrm>
            <a:off x="2159000" y="1566333"/>
            <a:ext cx="9345612" cy="4344889"/>
          </a:xfrm>
        </p:spPr>
        <p:txBody>
          <a:bodyPr>
            <a:normAutofit/>
          </a:bodyPr>
          <a:lstStyle/>
          <a:p>
            <a:r>
              <a:rPr lang="en-US" dirty="0"/>
              <a:t>The membership previously voted on this article and the majority did not want changes made to the current method of Status changes and Job Vacancies.</a:t>
            </a:r>
          </a:p>
          <a:p>
            <a:r>
              <a:rPr lang="en-US" dirty="0"/>
              <a:t>For the new contract, these are broken into two different articles to help with clarification of the differences between the two. Now Article 27 and 28.</a:t>
            </a:r>
          </a:p>
          <a:p>
            <a:pPr lvl="1"/>
            <a:r>
              <a:rPr lang="en-US" dirty="0"/>
              <a:t>Status changes remain based on seniority of hire date into the Job Classification in the current Department</a:t>
            </a:r>
          </a:p>
          <a:p>
            <a:pPr lvl="2">
              <a:buFont typeface="Courier New" panose="02070309020205020404" pitchFamily="49" charset="0"/>
              <a:buChar char="o"/>
            </a:pPr>
            <a:r>
              <a:rPr lang="en-US" dirty="0"/>
              <a:t>Example Full time nights nurse to Full time Day Nurse</a:t>
            </a:r>
          </a:p>
          <a:p>
            <a:pPr lvl="1"/>
            <a:r>
              <a:rPr lang="en-US" dirty="0"/>
              <a:t>Job Vacancies remain based on a departmental Rubric for interviews and evaluation and based on employee Status within the department	</a:t>
            </a:r>
          </a:p>
          <a:p>
            <a:pPr marL="0" indent="0">
              <a:buNone/>
            </a:pPr>
            <a:endParaRPr lang="en-US" dirty="0"/>
          </a:p>
        </p:txBody>
      </p:sp>
    </p:spTree>
    <p:extLst>
      <p:ext uri="{BB962C8B-B14F-4D97-AF65-F5344CB8AC3E}">
        <p14:creationId xmlns:p14="http://schemas.microsoft.com/office/powerpoint/2010/main" val="14181914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647EE-6006-4D00-911A-CA0C30E0293B}"/>
              </a:ext>
            </a:extLst>
          </p:cNvPr>
          <p:cNvSpPr>
            <a:spLocks noGrp="1"/>
          </p:cNvSpPr>
          <p:nvPr>
            <p:ph type="title"/>
          </p:nvPr>
        </p:nvSpPr>
        <p:spPr/>
        <p:txBody>
          <a:bodyPr/>
          <a:lstStyle/>
          <a:p>
            <a:r>
              <a:rPr lang="en-US" dirty="0"/>
              <a:t>Night Shift Wellness Program</a:t>
            </a:r>
          </a:p>
        </p:txBody>
      </p:sp>
      <p:sp>
        <p:nvSpPr>
          <p:cNvPr id="3" name="Content Placeholder 2">
            <a:extLst>
              <a:ext uri="{FF2B5EF4-FFF2-40B4-BE49-F238E27FC236}">
                <a16:creationId xmlns:a16="http://schemas.microsoft.com/office/drawing/2014/main" id="{7B294DA4-F935-4AC6-94CB-2BF24C2BBD9A}"/>
              </a:ext>
            </a:extLst>
          </p:cNvPr>
          <p:cNvSpPr>
            <a:spLocks noGrp="1"/>
          </p:cNvSpPr>
          <p:nvPr>
            <p:ph idx="1"/>
          </p:nvPr>
        </p:nvSpPr>
        <p:spPr>
          <a:xfrm>
            <a:off x="2099733" y="1656783"/>
            <a:ext cx="9404879" cy="4803283"/>
          </a:xfrm>
        </p:spPr>
        <p:txBody>
          <a:bodyPr>
            <a:normAutofit lnSpcReduction="10000"/>
          </a:bodyPr>
          <a:lstStyle/>
          <a:p>
            <a:pPr marL="0" indent="0">
              <a:buNone/>
            </a:pPr>
            <a:r>
              <a:rPr lang="en-US" dirty="0"/>
              <a:t>The following are the proposed changes to the Night Shift Wellness Program:</a:t>
            </a:r>
          </a:p>
          <a:p>
            <a:r>
              <a:rPr lang="en-US" dirty="0"/>
              <a:t>Upon hire or status change, eligible employees will immediately begin earning Night Shift Wellness benefit.  </a:t>
            </a:r>
          </a:p>
          <a:p>
            <a:r>
              <a:rPr lang="en-US" dirty="0"/>
              <a:t>An employee must work more than half of the calendar quarter to receive Night Shift Wellness for that quarter.</a:t>
            </a:r>
          </a:p>
          <a:p>
            <a:r>
              <a:rPr lang="en-US" dirty="0"/>
              <a:t>Employees who are out on a Leave of Absence, but have worked more than half of the calendar quarter, are eligible to receive this benefit for that quarter.</a:t>
            </a:r>
          </a:p>
          <a:p>
            <a:r>
              <a:rPr lang="en-US" dirty="0"/>
              <a:t>Night Shift Wellness Program (NSWP) participants' work schedules will be evaluated quarterly, prior to the allocation of Wellness Night shifts. It is the responsibility of the employee and management to ensure that their participation status aligns with their actual work schedule. Employees must maintain at least 90% of their FTE hours as scheduled night shifts per quarter to remain eligible for the NSWP. Failure to accurately report changes in shift assignments may result in the forfeiture or retroactive adjustment of NSWP benefits. Any changes to an employee's NSWP status, based on work schedule evaluations will be brought forth to the employee and the Union. </a:t>
            </a:r>
          </a:p>
        </p:txBody>
      </p:sp>
    </p:spTree>
    <p:extLst>
      <p:ext uri="{BB962C8B-B14F-4D97-AF65-F5344CB8AC3E}">
        <p14:creationId xmlns:p14="http://schemas.microsoft.com/office/powerpoint/2010/main" val="3361724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647EE-6006-4D00-911A-CA0C30E0293B}"/>
              </a:ext>
            </a:extLst>
          </p:cNvPr>
          <p:cNvSpPr>
            <a:spLocks noGrp="1"/>
          </p:cNvSpPr>
          <p:nvPr>
            <p:ph type="title"/>
          </p:nvPr>
        </p:nvSpPr>
        <p:spPr>
          <a:xfrm>
            <a:off x="2592925" y="624110"/>
            <a:ext cx="8911687" cy="933757"/>
          </a:xfrm>
        </p:spPr>
        <p:txBody>
          <a:bodyPr/>
          <a:lstStyle/>
          <a:p>
            <a:r>
              <a:rPr lang="en-US" dirty="0"/>
              <a:t>Per Diem Requirements</a:t>
            </a:r>
          </a:p>
        </p:txBody>
      </p:sp>
      <p:sp>
        <p:nvSpPr>
          <p:cNvPr id="3" name="Content Placeholder 2">
            <a:extLst>
              <a:ext uri="{FF2B5EF4-FFF2-40B4-BE49-F238E27FC236}">
                <a16:creationId xmlns:a16="http://schemas.microsoft.com/office/drawing/2014/main" id="{7B294DA4-F935-4AC6-94CB-2BF24C2BBD9A}"/>
              </a:ext>
            </a:extLst>
          </p:cNvPr>
          <p:cNvSpPr>
            <a:spLocks noGrp="1"/>
          </p:cNvSpPr>
          <p:nvPr>
            <p:ph idx="1"/>
          </p:nvPr>
        </p:nvSpPr>
        <p:spPr>
          <a:xfrm>
            <a:off x="2589212" y="1557867"/>
            <a:ext cx="8915400" cy="4353355"/>
          </a:xfrm>
        </p:spPr>
        <p:txBody>
          <a:bodyPr>
            <a:normAutofit fontScale="85000" lnSpcReduction="10000"/>
          </a:bodyPr>
          <a:lstStyle/>
          <a:p>
            <a:pPr marL="0" indent="0">
              <a:buNone/>
            </a:pPr>
            <a:r>
              <a:rPr lang="en-US" dirty="0"/>
              <a:t>Current language regarding Per Diem Requirements. </a:t>
            </a:r>
          </a:p>
          <a:p>
            <a:r>
              <a:rPr lang="en-US" dirty="0"/>
              <a:t>Per Diem employees must be available for 5 shift per 4 week schedule and must be scheduled to work a minimum of 3 shifts per four week schedule , subject to management discretion. Per Diems must be available for 2 weekends and 2 night shifts. Every Per Diem is required to work at least one holiday as outlined in Article 18.</a:t>
            </a:r>
          </a:p>
          <a:p>
            <a:pPr marL="0" indent="0">
              <a:buNone/>
            </a:pPr>
            <a:r>
              <a:rPr lang="en-US" dirty="0"/>
              <a:t>The following changes are proposed for Per Diem Requirements</a:t>
            </a:r>
          </a:p>
          <a:p>
            <a:r>
              <a:rPr lang="en-US" dirty="0"/>
              <a:t>Per Diem employees must be available for five (5) shifts per four-week schedule and must be scheduled to work a minimum of three (3) shifts per four-week schedule, based upon the needs of the District and subject to management discretion. In the event there are remaining open shifts prior to schedule posting, Per Diems will be expected to meet the three (3) shift minimum. </a:t>
            </a:r>
          </a:p>
          <a:p>
            <a:r>
              <a:rPr lang="en-US" dirty="0"/>
              <a:t>Per Diems must be available for two (2) independent Weekend shifts and two (2) independent Night Shifts, as applicable and within the four (4) week schedule. </a:t>
            </a:r>
          </a:p>
          <a:p>
            <a:r>
              <a:rPr lang="en-US" dirty="0"/>
              <a:t>Every Per Diem is required to provide availability for at least two premium holidays as outlined in Article 18, Premium Holiday Pay.  Based on District needs, each Per Diem must work at least one Premium Holiday annually on a </a:t>
            </a:r>
            <a:r>
              <a:rPr lang="en-US"/>
              <a:t>rotational basis </a:t>
            </a:r>
            <a:endParaRPr lang="en-US" dirty="0"/>
          </a:p>
          <a:p>
            <a:r>
              <a:rPr lang="en-US" dirty="0"/>
              <a:t>Holiday availability is in addition to the required five (5) shifts per four (4) week schedule.</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41051531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647EE-6006-4D00-911A-CA0C30E0293B}"/>
              </a:ext>
            </a:extLst>
          </p:cNvPr>
          <p:cNvSpPr>
            <a:spLocks noGrp="1"/>
          </p:cNvSpPr>
          <p:nvPr>
            <p:ph type="title"/>
          </p:nvPr>
        </p:nvSpPr>
        <p:spPr>
          <a:xfrm>
            <a:off x="2592925" y="262467"/>
            <a:ext cx="8911687" cy="1642533"/>
          </a:xfrm>
        </p:spPr>
        <p:txBody>
          <a:bodyPr>
            <a:normAutofit fontScale="90000"/>
          </a:bodyPr>
          <a:lstStyle/>
          <a:p>
            <a:r>
              <a:rPr lang="en-US" dirty="0"/>
              <a:t>Additional Shift and Critical Shift Coverage</a:t>
            </a:r>
            <a:br>
              <a:rPr lang="en-US" dirty="0"/>
            </a:br>
            <a:r>
              <a:rPr lang="en-US" dirty="0"/>
              <a:t>Article 10 (name change)</a:t>
            </a:r>
          </a:p>
        </p:txBody>
      </p:sp>
      <p:sp>
        <p:nvSpPr>
          <p:cNvPr id="3" name="Content Placeholder 2">
            <a:extLst>
              <a:ext uri="{FF2B5EF4-FFF2-40B4-BE49-F238E27FC236}">
                <a16:creationId xmlns:a16="http://schemas.microsoft.com/office/drawing/2014/main" id="{7B294DA4-F935-4AC6-94CB-2BF24C2BBD9A}"/>
              </a:ext>
            </a:extLst>
          </p:cNvPr>
          <p:cNvSpPr>
            <a:spLocks noGrp="1"/>
          </p:cNvSpPr>
          <p:nvPr>
            <p:ph idx="1"/>
          </p:nvPr>
        </p:nvSpPr>
        <p:spPr>
          <a:xfrm>
            <a:off x="2209800" y="1549400"/>
            <a:ext cx="9294812" cy="4953000"/>
          </a:xfrm>
        </p:spPr>
        <p:txBody>
          <a:bodyPr>
            <a:normAutofit fontScale="77500" lnSpcReduction="20000"/>
          </a:bodyPr>
          <a:lstStyle/>
          <a:p>
            <a:r>
              <a:rPr lang="en-US" dirty="0"/>
              <a:t>If an employee picks up an Additional Shift within the 14-day window as defined by Work Schedules, Article 19, they shall be paid for hours worked on that day at time and a half (1.5) Base Hourly Rate of Pay. These hours are considered premium pay and do not accrue additional overtime compensation or Paid Personal Leave.  </a:t>
            </a:r>
          </a:p>
          <a:p>
            <a:r>
              <a:rPr lang="en-US" dirty="0"/>
              <a:t>In order to qualify, the shift must meet the definition of Additional Shift (see Definitions, Article 5). </a:t>
            </a:r>
          </a:p>
          <a:p>
            <a:r>
              <a:rPr lang="en-US" dirty="0"/>
              <a:t>If the employee calls in sick during the same Work Week, any Additional Shift or Critical Shift Coverage will be paid at straight time.  </a:t>
            </a:r>
          </a:p>
          <a:p>
            <a:r>
              <a:rPr lang="en-US" dirty="0"/>
              <a:t>Benefitted employees must meet their FTE hours for the Pay Period in which they have an Additional Shift in order to qualify for premium pay. Per Diem employees must be scheduled for three (3) shifts in the four (4) week schedule in order to qualify for Additional Shift premium pay.</a:t>
            </a:r>
          </a:p>
          <a:p>
            <a:r>
              <a:rPr lang="en-US" dirty="0"/>
              <a:t>Employees with </a:t>
            </a:r>
            <a:r>
              <a:rPr lang="en-US" b="1" dirty="0"/>
              <a:t>prior</a:t>
            </a:r>
            <a:r>
              <a:rPr lang="en-US" dirty="0"/>
              <a:t> approved Paid Personal Leave are eligible for Additional Shift pay. </a:t>
            </a:r>
          </a:p>
          <a:p>
            <a:r>
              <a:rPr lang="en-US" dirty="0"/>
              <a:t>Employees who give away a shift during a Pay Period in which they have an Additional Shift or Critical Shift Coverage, thereby reducing their hours below their FTE (Full-Time Equivalent) status, will forfeit the premium pay for that Additional Shift. Per Diem must maintain their 3 shifts in the 4 week schedule.</a:t>
            </a:r>
          </a:p>
          <a:p>
            <a:r>
              <a:rPr lang="en-US" dirty="0"/>
              <a:t>A department experiencing critical staffing shortages may offer open shifts as Critical Shift Coverage at the discretion of management. These shifts will be compensated at time-and-a-half (1.5) of the employee's Base Hourly Rate. The shift must meet the definition of Critical Shift Coverage as outlined in the Definitions section (Article 5).</a:t>
            </a:r>
          </a:p>
          <a:p>
            <a:r>
              <a:rPr lang="en-US" dirty="0"/>
              <a:t>If the employee calls in sick for any shift during the same Work Week, the Critical Shift Coverage will be paid at straight time (1.0 times Base Hourly Rate).</a:t>
            </a:r>
          </a:p>
          <a:p>
            <a:r>
              <a:rPr lang="en-US" dirty="0"/>
              <a:t>If an employee gives away a shift during the same pay period, resulting in a reduction of their hours below their FTE status, the Critical Shift Coverage previously picked up will be paid at straight time.</a:t>
            </a:r>
          </a:p>
          <a:p>
            <a:endParaRPr lang="en-US" dirty="0"/>
          </a:p>
        </p:txBody>
      </p:sp>
    </p:spTree>
    <p:extLst>
      <p:ext uri="{BB962C8B-B14F-4D97-AF65-F5344CB8AC3E}">
        <p14:creationId xmlns:p14="http://schemas.microsoft.com/office/powerpoint/2010/main" val="15888177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CE753A-7AA2-4777-8244-61720868A572}"/>
              </a:ext>
            </a:extLst>
          </p:cNvPr>
          <p:cNvSpPr>
            <a:spLocks noGrp="1"/>
          </p:cNvSpPr>
          <p:nvPr>
            <p:ph type="title"/>
          </p:nvPr>
        </p:nvSpPr>
        <p:spPr/>
        <p:txBody>
          <a:bodyPr/>
          <a:lstStyle/>
          <a:p>
            <a:r>
              <a:rPr lang="en-US" dirty="0"/>
              <a:t>Long Term Sick</a:t>
            </a:r>
          </a:p>
        </p:txBody>
      </p:sp>
      <p:sp>
        <p:nvSpPr>
          <p:cNvPr id="3" name="Content Placeholder 2">
            <a:extLst>
              <a:ext uri="{FF2B5EF4-FFF2-40B4-BE49-F238E27FC236}">
                <a16:creationId xmlns:a16="http://schemas.microsoft.com/office/drawing/2014/main" id="{C8187D3C-CF64-45BE-8A10-036F94730009}"/>
              </a:ext>
            </a:extLst>
          </p:cNvPr>
          <p:cNvSpPr>
            <a:spLocks noGrp="1"/>
          </p:cNvSpPr>
          <p:nvPr>
            <p:ph idx="1"/>
          </p:nvPr>
        </p:nvSpPr>
        <p:spPr>
          <a:xfrm>
            <a:off x="2589212" y="1320800"/>
            <a:ext cx="8915400" cy="4590422"/>
          </a:xfrm>
        </p:spPr>
        <p:txBody>
          <a:bodyPr>
            <a:normAutofit fontScale="92500" lnSpcReduction="20000"/>
          </a:bodyPr>
          <a:lstStyle/>
          <a:p>
            <a:r>
              <a:rPr lang="en-US" dirty="0"/>
              <a:t>Access to Long Term Sick bank will be allowed on day 3 of an illness with a doctor’s note. This is a change from previous of access on day 5 of an illness.</a:t>
            </a:r>
          </a:p>
          <a:p>
            <a:pPr marL="0" indent="0">
              <a:buNone/>
            </a:pPr>
            <a:endParaRPr lang="en-US" dirty="0"/>
          </a:p>
          <a:p>
            <a:r>
              <a:rPr lang="en-US" dirty="0"/>
              <a:t>For current employees in an EAP represented Job Classification hired before 1/1/2026 who are separating from the District:</a:t>
            </a:r>
          </a:p>
          <a:p>
            <a:pPr lvl="1"/>
            <a:r>
              <a:rPr lang="en-US" dirty="0"/>
              <a:t>Long Term Sick pay out for employees with 5 years of continuous employment will be paid 50% of hours not to exceed $7500.00 (no changes)</a:t>
            </a:r>
          </a:p>
          <a:p>
            <a:pPr lvl="1"/>
            <a:r>
              <a:rPr lang="en-US" dirty="0"/>
              <a:t>The Long Term Sick pay out for employees with 20 years of continuous employment will increase from $17,500.00 to $22,500.00 This will remain 75% of total hours with a max dollar amount pay out increased to $22,500.00</a:t>
            </a:r>
          </a:p>
          <a:p>
            <a:pPr marL="457200" lvl="1" indent="0">
              <a:buNone/>
            </a:pPr>
            <a:endParaRPr lang="en-US" dirty="0"/>
          </a:p>
          <a:p>
            <a:r>
              <a:rPr lang="en-US" dirty="0"/>
              <a:t>For current employees in an EA represented Job Classification hired before 1/1/2026 who are separating from the District:</a:t>
            </a:r>
          </a:p>
          <a:p>
            <a:pPr lvl="1"/>
            <a:r>
              <a:rPr lang="en-US" dirty="0"/>
              <a:t>Long Term sick will remain as stated. </a:t>
            </a:r>
          </a:p>
          <a:p>
            <a:pPr lvl="2"/>
            <a:r>
              <a:rPr lang="en-US" dirty="0"/>
              <a:t>Pay out of 50% of accrued hours after 5 years of continuous employment with a max payout of 500 hours.</a:t>
            </a:r>
          </a:p>
          <a:p>
            <a:pPr lvl="2"/>
            <a:r>
              <a:rPr lang="en-US" dirty="0"/>
              <a:t>“Pay out of 75% of accrued hours” after 20 years of continuous employment.</a:t>
            </a:r>
          </a:p>
        </p:txBody>
      </p:sp>
    </p:spTree>
    <p:extLst>
      <p:ext uri="{BB962C8B-B14F-4D97-AF65-F5344CB8AC3E}">
        <p14:creationId xmlns:p14="http://schemas.microsoft.com/office/powerpoint/2010/main" val="21313370"/>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609</TotalTime>
  <Words>3372</Words>
  <Application>Microsoft Office PowerPoint</Application>
  <PresentationFormat>Widescreen</PresentationFormat>
  <Paragraphs>285</Paragraphs>
  <Slides>22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Aptos</vt:lpstr>
      <vt:lpstr>Arial</vt:lpstr>
      <vt:lpstr>Calibri</vt:lpstr>
      <vt:lpstr>Century Gothic</vt:lpstr>
      <vt:lpstr>Courier New</vt:lpstr>
      <vt:lpstr>Wingdings 3</vt:lpstr>
      <vt:lpstr>Wisp</vt:lpstr>
      <vt:lpstr>MOU Union Contract 2026</vt:lpstr>
      <vt:lpstr>History of the Union at Tahoe Forest</vt:lpstr>
      <vt:lpstr>Changes for the 2026 MOU</vt:lpstr>
      <vt:lpstr>Changes in Proposed MOU  January 1/2026- June 30, 2027</vt:lpstr>
      <vt:lpstr>Status Changes VS Job Vacancies</vt:lpstr>
      <vt:lpstr>Night Shift Wellness Program</vt:lpstr>
      <vt:lpstr>Per Diem Requirements</vt:lpstr>
      <vt:lpstr>Additional Shift and Critical Shift Coverage Article 10 (name change)</vt:lpstr>
      <vt:lpstr>Long Term Sick</vt:lpstr>
      <vt:lpstr>Long Term Sick – Hired on or after1/1/2026 </vt:lpstr>
      <vt:lpstr>Bonus PL Dump</vt:lpstr>
      <vt:lpstr>Paid Personal Leave for Schedule Shifts</vt:lpstr>
      <vt:lpstr>Education Reimbursement </vt:lpstr>
      <vt:lpstr>Preceptor Pay The following flat rate stipend is proposed for employees performing preceptor duties and scheduled as such: </vt:lpstr>
      <vt:lpstr>Shift Differential </vt:lpstr>
      <vt:lpstr>APP On Call and Call in Case Stipend </vt:lpstr>
      <vt:lpstr>On Call Job Title Exceptions:</vt:lpstr>
      <vt:lpstr>Credit For Relevant Experience Article 26</vt:lpstr>
      <vt:lpstr>Hiring Metric for New Employees- EAP Based on Credit for Previous Experience  **This is the groundwork for the implementation of the Step and Grade </vt:lpstr>
      <vt:lpstr>Hiring Metric for New Employees- EA Based on Credit for Previous Experience  **This is the groundwork for the implementation of the Step and Grade </vt:lpstr>
      <vt:lpstr>Wages CPI up 2.5% Social Security 2.8% </vt:lpstr>
      <vt:lpstr>Voting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MOU Union Contract 2026</dc:title>
  <dc:creator>Morgan, Julie</dc:creator>
  <cp:lastModifiedBy>Coble, Sheila</cp:lastModifiedBy>
  <cp:revision>37</cp:revision>
  <dcterms:created xsi:type="dcterms:W3CDTF">2025-11-27T15:26:58Z</dcterms:created>
  <dcterms:modified xsi:type="dcterms:W3CDTF">2025-12-16T21:45:48Z</dcterms:modified>
</cp:coreProperties>
</file>